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78" r:id="rId15"/>
    <p:sldId id="277" r:id="rId16"/>
    <p:sldId id="279" r:id="rId17"/>
    <p:sldId id="280" r:id="rId18"/>
    <p:sldId id="269" r:id="rId19"/>
    <p:sldId id="273" r:id="rId20"/>
    <p:sldId id="272" r:id="rId21"/>
    <p:sldId id="274" r:id="rId22"/>
    <p:sldId id="275" r:id="rId23"/>
    <p:sldId id="282" r:id="rId24"/>
    <p:sldId id="276" r:id="rId25"/>
    <p:sldId id="281" r:id="rId26"/>
    <p:sldId id="284" r:id="rId27"/>
    <p:sldId id="283" r:id="rId28"/>
    <p:sldId id="286" r:id="rId29"/>
    <p:sldId id="271" r:id="rId30"/>
    <p:sldId id="270" r:id="rId31"/>
  </p:sldIdLst>
  <p:sldSz cx="18288000" cy="10287000"/>
  <p:notesSz cx="6858000" cy="9144000"/>
  <p:embeddedFontLst>
    <p:embeddedFont>
      <p:font typeface="Bryndan Write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Quicksand Semi-Bold" panose="020B0604020202020204" charset="0"/>
      <p:regular r:id="rId37"/>
    </p:embeddedFont>
    <p:embeddedFont>
      <p:font typeface="อีฟดอวอิ้ง" panose="020B0604020202020204" charset="-3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82" y="77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0.svg"/><Relationship Id="rId7" Type="http://schemas.openxmlformats.org/officeDocument/2006/relationships/image" Target="../media/image1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0.svg"/><Relationship Id="rId7" Type="http://schemas.openxmlformats.org/officeDocument/2006/relationships/image" Target="../media/image1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svg"/><Relationship Id="rId7" Type="http://schemas.openxmlformats.org/officeDocument/2006/relationships/image" Target="../media/image1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10" Type="http://schemas.openxmlformats.org/officeDocument/2006/relationships/image" Target="../media/image39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svg"/><Relationship Id="rId7" Type="http://schemas.openxmlformats.org/officeDocument/2006/relationships/image" Target="../media/image1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10" Type="http://schemas.openxmlformats.org/officeDocument/2006/relationships/image" Target="../media/image40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0.svg"/><Relationship Id="rId7" Type="http://schemas.openxmlformats.org/officeDocument/2006/relationships/image" Target="../media/image1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10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svg"/><Relationship Id="rId7" Type="http://schemas.openxmlformats.org/officeDocument/2006/relationships/image" Target="../media/image1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0.svg"/><Relationship Id="rId7" Type="http://schemas.openxmlformats.org/officeDocument/2006/relationships/image" Target="../media/image1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0.svg"/><Relationship Id="rId7" Type="http://schemas.openxmlformats.org/officeDocument/2006/relationships/image" Target="../media/image1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0.svg"/><Relationship Id="rId7" Type="http://schemas.openxmlformats.org/officeDocument/2006/relationships/image" Target="../media/image1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svg"/><Relationship Id="rId7" Type="http://schemas.openxmlformats.org/officeDocument/2006/relationships/image" Target="../media/image1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6.svg"/><Relationship Id="rId10" Type="http://schemas.openxmlformats.org/officeDocument/2006/relationships/image" Target="../media/image23.jpeg"/><Relationship Id="rId4" Type="http://schemas.openxmlformats.org/officeDocument/2006/relationships/image" Target="../media/image15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20.svg"/><Relationship Id="rId10" Type="http://schemas.openxmlformats.org/officeDocument/2006/relationships/image" Target="../media/image13.png"/><Relationship Id="rId4" Type="http://schemas.openxmlformats.org/officeDocument/2006/relationships/image" Target="../media/image19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5.svg"/><Relationship Id="rId5" Type="http://schemas.openxmlformats.org/officeDocument/2006/relationships/image" Target="../media/image14.svg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4.svg"/><Relationship Id="rId10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svg"/><Relationship Id="rId7" Type="http://schemas.openxmlformats.org/officeDocument/2006/relationships/image" Target="../media/image1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svg"/><Relationship Id="rId7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6916216" y="-465115"/>
            <a:ext cx="9559336" cy="13515771"/>
          </a:xfrm>
          <a:custGeom>
            <a:avLst/>
            <a:gdLst/>
            <a:ahLst/>
            <a:cxnLst/>
            <a:rect l="l" t="t" r="r" b="b"/>
            <a:pathLst>
              <a:path w="9559336" h="13515771">
                <a:moveTo>
                  <a:pt x="0" y="0"/>
                </a:moveTo>
                <a:lnTo>
                  <a:pt x="9559336" y="0"/>
                </a:lnTo>
                <a:lnTo>
                  <a:pt x="9559336" y="13515770"/>
                </a:lnTo>
                <a:lnTo>
                  <a:pt x="0" y="13515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06915" y="3094245"/>
            <a:ext cx="10396202" cy="5387123"/>
          </a:xfrm>
          <a:custGeom>
            <a:avLst/>
            <a:gdLst/>
            <a:ahLst/>
            <a:cxnLst/>
            <a:rect l="l" t="t" r="r" b="b"/>
            <a:pathLst>
              <a:path w="10396202" h="5387123">
                <a:moveTo>
                  <a:pt x="0" y="0"/>
                </a:moveTo>
                <a:lnTo>
                  <a:pt x="10396203" y="0"/>
                </a:lnTo>
                <a:lnTo>
                  <a:pt x="10396203" y="5387123"/>
                </a:lnTo>
                <a:lnTo>
                  <a:pt x="0" y="5387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13957" y="5636125"/>
            <a:ext cx="1154919" cy="1100323"/>
          </a:xfrm>
          <a:custGeom>
            <a:avLst/>
            <a:gdLst/>
            <a:ahLst/>
            <a:cxnLst/>
            <a:rect l="l" t="t" r="r" b="b"/>
            <a:pathLst>
              <a:path w="1154919" h="1100323">
                <a:moveTo>
                  <a:pt x="0" y="0"/>
                </a:moveTo>
                <a:lnTo>
                  <a:pt x="1154919" y="0"/>
                </a:lnTo>
                <a:lnTo>
                  <a:pt x="1154919" y="1100323"/>
                </a:lnTo>
                <a:lnTo>
                  <a:pt x="0" y="11003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91972">
            <a:off x="14876467" y="667110"/>
            <a:ext cx="2751926" cy="2726909"/>
          </a:xfrm>
          <a:custGeom>
            <a:avLst/>
            <a:gdLst/>
            <a:ahLst/>
            <a:cxnLst/>
            <a:rect l="l" t="t" r="r" b="b"/>
            <a:pathLst>
              <a:path w="2751926" h="2726909">
                <a:moveTo>
                  <a:pt x="0" y="0"/>
                </a:moveTo>
                <a:lnTo>
                  <a:pt x="2751926" y="0"/>
                </a:lnTo>
                <a:lnTo>
                  <a:pt x="2751926" y="2726908"/>
                </a:lnTo>
                <a:lnTo>
                  <a:pt x="0" y="27269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41157" y="4499194"/>
            <a:ext cx="1154919" cy="1288612"/>
          </a:xfrm>
          <a:custGeom>
            <a:avLst/>
            <a:gdLst/>
            <a:ahLst/>
            <a:cxnLst/>
            <a:rect l="l" t="t" r="r" b="b"/>
            <a:pathLst>
              <a:path w="1154919" h="1288612">
                <a:moveTo>
                  <a:pt x="0" y="0"/>
                </a:moveTo>
                <a:lnTo>
                  <a:pt x="1154919" y="0"/>
                </a:lnTo>
                <a:lnTo>
                  <a:pt x="1154919" y="1288612"/>
                </a:lnTo>
                <a:lnTo>
                  <a:pt x="0" y="12886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49988">
            <a:off x="-780442" y="8597639"/>
            <a:ext cx="4511084" cy="5683256"/>
          </a:xfrm>
          <a:custGeom>
            <a:avLst/>
            <a:gdLst/>
            <a:ahLst/>
            <a:cxnLst/>
            <a:rect l="l" t="t" r="r" b="b"/>
            <a:pathLst>
              <a:path w="4511084" h="5683256">
                <a:moveTo>
                  <a:pt x="0" y="0"/>
                </a:moveTo>
                <a:lnTo>
                  <a:pt x="4511085" y="0"/>
                </a:lnTo>
                <a:lnTo>
                  <a:pt x="4511085" y="5683256"/>
                </a:lnTo>
                <a:lnTo>
                  <a:pt x="0" y="56832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1471831" y="5429197"/>
            <a:ext cx="1833980" cy="3561126"/>
          </a:xfrm>
          <a:custGeom>
            <a:avLst/>
            <a:gdLst/>
            <a:ahLst/>
            <a:cxnLst/>
            <a:rect l="l" t="t" r="r" b="b"/>
            <a:pathLst>
              <a:path w="1833980" h="3561126">
                <a:moveTo>
                  <a:pt x="0" y="0"/>
                </a:moveTo>
                <a:lnTo>
                  <a:pt x="1833980" y="0"/>
                </a:lnTo>
                <a:lnTo>
                  <a:pt x="1833980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8677424">
            <a:off x="-713107" y="-1171750"/>
            <a:ext cx="4047934" cy="4114800"/>
          </a:xfrm>
          <a:custGeom>
            <a:avLst/>
            <a:gdLst/>
            <a:ahLst/>
            <a:cxnLst/>
            <a:rect l="l" t="t" r="r" b="b"/>
            <a:pathLst>
              <a:path w="4047934" h="4114800">
                <a:moveTo>
                  <a:pt x="0" y="0"/>
                </a:moveTo>
                <a:lnTo>
                  <a:pt x="4047935" y="0"/>
                </a:lnTo>
                <a:lnTo>
                  <a:pt x="40479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025250" y="-447879"/>
            <a:ext cx="2532333" cy="2953158"/>
          </a:xfrm>
          <a:custGeom>
            <a:avLst/>
            <a:gdLst/>
            <a:ahLst/>
            <a:cxnLst/>
            <a:rect l="l" t="t" r="r" b="b"/>
            <a:pathLst>
              <a:path w="2532333" h="2953158">
                <a:moveTo>
                  <a:pt x="0" y="0"/>
                </a:moveTo>
                <a:lnTo>
                  <a:pt x="2532333" y="0"/>
                </a:lnTo>
                <a:lnTo>
                  <a:pt x="2532333" y="2953158"/>
                </a:lnTo>
                <a:lnTo>
                  <a:pt x="0" y="295315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770339">
            <a:off x="1399569" y="3058369"/>
            <a:ext cx="1978504" cy="1884974"/>
          </a:xfrm>
          <a:custGeom>
            <a:avLst/>
            <a:gdLst/>
            <a:ahLst/>
            <a:cxnLst/>
            <a:rect l="l" t="t" r="r" b="b"/>
            <a:pathLst>
              <a:path w="1978504" h="1884974">
                <a:moveTo>
                  <a:pt x="0" y="0"/>
                </a:moveTo>
                <a:lnTo>
                  <a:pt x="1978503" y="0"/>
                </a:lnTo>
                <a:lnTo>
                  <a:pt x="1978503" y="1884975"/>
                </a:lnTo>
                <a:lnTo>
                  <a:pt x="0" y="188497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2700000">
            <a:off x="11422985" y="418817"/>
            <a:ext cx="979994" cy="933667"/>
          </a:xfrm>
          <a:custGeom>
            <a:avLst/>
            <a:gdLst/>
            <a:ahLst/>
            <a:cxnLst/>
            <a:rect l="l" t="t" r="r" b="b"/>
            <a:pathLst>
              <a:path w="979994" h="933667">
                <a:moveTo>
                  <a:pt x="0" y="0"/>
                </a:moveTo>
                <a:lnTo>
                  <a:pt x="979993" y="0"/>
                </a:lnTo>
                <a:lnTo>
                  <a:pt x="979993" y="933667"/>
                </a:lnTo>
                <a:lnTo>
                  <a:pt x="0" y="93366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937998" y="3893708"/>
            <a:ext cx="8603159" cy="3769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9"/>
              </a:lnSpc>
            </a:pPr>
            <a:r>
              <a:rPr lang="en-US" sz="10636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Customer Segmentation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770339">
            <a:off x="15594290" y="767636"/>
            <a:ext cx="1638071" cy="1560635"/>
          </a:xfrm>
          <a:custGeom>
            <a:avLst/>
            <a:gdLst/>
            <a:ahLst/>
            <a:cxnLst/>
            <a:rect l="l" t="t" r="r" b="b"/>
            <a:pathLst>
              <a:path w="1638071" h="1560635">
                <a:moveTo>
                  <a:pt x="0" y="0"/>
                </a:moveTo>
                <a:lnTo>
                  <a:pt x="1638071" y="0"/>
                </a:lnTo>
                <a:lnTo>
                  <a:pt x="1638071" y="1560636"/>
                </a:lnTo>
                <a:lnTo>
                  <a:pt x="0" y="156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19599" y="1567003"/>
            <a:ext cx="9829193" cy="8004235"/>
          </a:xfrm>
          <a:custGeom>
            <a:avLst/>
            <a:gdLst/>
            <a:ahLst/>
            <a:cxnLst/>
            <a:rect l="l" t="t" r="r" b="b"/>
            <a:pathLst>
              <a:path w="9829193" h="8004235">
                <a:moveTo>
                  <a:pt x="0" y="0"/>
                </a:moveTo>
                <a:lnTo>
                  <a:pt x="9829193" y="0"/>
                </a:lnTo>
                <a:lnTo>
                  <a:pt x="9829193" y="8004235"/>
                </a:lnTo>
                <a:lnTo>
                  <a:pt x="0" y="8004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5" r="-48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47796" y="465454"/>
            <a:ext cx="10972800" cy="89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Using </a:t>
            </a:r>
            <a:r>
              <a:rPr lang="en-US" sz="8000" dirty="0" err="1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Sklearn</a:t>
            </a: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 K-Means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86284-A023-44A7-87FE-E8FDF3CCCD39}"/>
              </a:ext>
            </a:extLst>
          </p:cNvPr>
          <p:cNvSpPr txBox="1"/>
          <p:nvPr/>
        </p:nvSpPr>
        <p:spPr>
          <a:xfrm>
            <a:off x="772785" y="2879282"/>
            <a:ext cx="3075011" cy="1691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4000" dirty="0" err="1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Chọn</a:t>
            </a:r>
            <a:r>
              <a:rPr lang="en-US" sz="4000" dirty="0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 </a:t>
            </a:r>
            <a:r>
              <a:rPr lang="en-US" sz="4000" dirty="0" err="1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hệ</a:t>
            </a:r>
            <a:r>
              <a:rPr lang="en-US" sz="4000" dirty="0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 </a:t>
            </a:r>
            <a:r>
              <a:rPr lang="en-US" sz="4000" dirty="0" err="1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Số</a:t>
            </a:r>
            <a:r>
              <a:rPr lang="en-US" sz="4000" dirty="0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 K </a:t>
            </a:r>
            <a:r>
              <a:rPr lang="en-US" sz="4000" dirty="0" err="1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thích</a:t>
            </a:r>
            <a:r>
              <a:rPr lang="en-US" sz="4000" dirty="0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 </a:t>
            </a:r>
            <a:r>
              <a:rPr lang="en-US" sz="4000" dirty="0" err="1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hợp</a:t>
            </a:r>
            <a:endParaRPr lang="en-US" sz="4000" dirty="0">
              <a:solidFill>
                <a:srgbClr val="5D3E24"/>
              </a:solidFill>
              <a:latin typeface="Times New Roman" panose="02020603050405020304" pitchFamily="18" charset="0"/>
              <a:ea typeface="Bryndan Write"/>
              <a:cs typeface="Times New Roman" panose="02020603050405020304" pitchFamily="18" charset="0"/>
              <a:sym typeface="Bryndan Writ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770339">
            <a:off x="2174684" y="376829"/>
            <a:ext cx="1638071" cy="1560635"/>
          </a:xfrm>
          <a:custGeom>
            <a:avLst/>
            <a:gdLst/>
            <a:ahLst/>
            <a:cxnLst/>
            <a:rect l="l" t="t" r="r" b="b"/>
            <a:pathLst>
              <a:path w="1638071" h="1560635">
                <a:moveTo>
                  <a:pt x="0" y="0"/>
                </a:moveTo>
                <a:lnTo>
                  <a:pt x="1638071" y="0"/>
                </a:lnTo>
                <a:lnTo>
                  <a:pt x="1638071" y="1560636"/>
                </a:lnTo>
                <a:lnTo>
                  <a:pt x="0" y="156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245019" flipH="1">
            <a:off x="15003758" y="7737129"/>
            <a:ext cx="4511084" cy="5683256"/>
          </a:xfrm>
          <a:custGeom>
            <a:avLst/>
            <a:gdLst/>
            <a:ahLst/>
            <a:cxnLst/>
            <a:rect l="l" t="t" r="r" b="b"/>
            <a:pathLst>
              <a:path w="4511084" h="5683256">
                <a:moveTo>
                  <a:pt x="4511084" y="0"/>
                </a:moveTo>
                <a:lnTo>
                  <a:pt x="0" y="0"/>
                </a:lnTo>
                <a:lnTo>
                  <a:pt x="0" y="5683256"/>
                </a:lnTo>
                <a:lnTo>
                  <a:pt x="4511084" y="5683256"/>
                </a:lnTo>
                <a:lnTo>
                  <a:pt x="45110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294278">
            <a:off x="16737927" y="4124302"/>
            <a:ext cx="1833980" cy="3561126"/>
          </a:xfrm>
          <a:custGeom>
            <a:avLst/>
            <a:gdLst/>
            <a:ahLst/>
            <a:cxnLst/>
            <a:rect l="l" t="t" r="r" b="b"/>
            <a:pathLst>
              <a:path w="1833980" h="3561126">
                <a:moveTo>
                  <a:pt x="0" y="0"/>
                </a:moveTo>
                <a:lnTo>
                  <a:pt x="1833980" y="0"/>
                </a:lnTo>
                <a:lnTo>
                  <a:pt x="1833980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52600" y="3405325"/>
            <a:ext cx="13866988" cy="3476350"/>
          </a:xfrm>
          <a:custGeom>
            <a:avLst/>
            <a:gdLst/>
            <a:ahLst/>
            <a:cxnLst/>
            <a:rect l="l" t="t" r="r" b="b"/>
            <a:pathLst>
              <a:path w="13866988" h="3476350">
                <a:moveTo>
                  <a:pt x="0" y="0"/>
                </a:moveTo>
                <a:lnTo>
                  <a:pt x="13866988" y="0"/>
                </a:lnTo>
                <a:lnTo>
                  <a:pt x="13866988" y="3476350"/>
                </a:lnTo>
                <a:lnTo>
                  <a:pt x="0" y="34763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86364" y="704074"/>
            <a:ext cx="10361206" cy="194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Using K-Means + RFM result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491972">
            <a:off x="15597421" y="5706804"/>
            <a:ext cx="2751926" cy="2726909"/>
          </a:xfrm>
          <a:custGeom>
            <a:avLst/>
            <a:gdLst/>
            <a:ahLst/>
            <a:cxnLst/>
            <a:rect l="l" t="t" r="r" b="b"/>
            <a:pathLst>
              <a:path w="2751926" h="2726909">
                <a:moveTo>
                  <a:pt x="0" y="0"/>
                </a:moveTo>
                <a:lnTo>
                  <a:pt x="2751926" y="0"/>
                </a:lnTo>
                <a:lnTo>
                  <a:pt x="2751926" y="2726908"/>
                </a:lnTo>
                <a:lnTo>
                  <a:pt x="0" y="272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852639"/>
            <a:ext cx="1154919" cy="1288612"/>
          </a:xfrm>
          <a:custGeom>
            <a:avLst/>
            <a:gdLst/>
            <a:ahLst/>
            <a:cxnLst/>
            <a:rect l="l" t="t" r="r" b="b"/>
            <a:pathLst>
              <a:path w="1154919" h="1288612">
                <a:moveTo>
                  <a:pt x="0" y="0"/>
                </a:moveTo>
                <a:lnTo>
                  <a:pt x="1154919" y="0"/>
                </a:lnTo>
                <a:lnTo>
                  <a:pt x="1154919" y="1288612"/>
                </a:lnTo>
                <a:lnTo>
                  <a:pt x="0" y="1288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858115" y="1323975"/>
            <a:ext cx="1154919" cy="1288612"/>
          </a:xfrm>
          <a:custGeom>
            <a:avLst/>
            <a:gdLst/>
            <a:ahLst/>
            <a:cxnLst/>
            <a:rect l="l" t="t" r="r" b="b"/>
            <a:pathLst>
              <a:path w="1154919" h="1288612">
                <a:moveTo>
                  <a:pt x="0" y="0"/>
                </a:moveTo>
                <a:lnTo>
                  <a:pt x="1154918" y="0"/>
                </a:lnTo>
                <a:lnTo>
                  <a:pt x="1154918" y="1288613"/>
                </a:lnTo>
                <a:lnTo>
                  <a:pt x="0" y="1288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75732" y="1333500"/>
            <a:ext cx="11830868" cy="8953499"/>
          </a:xfrm>
          <a:custGeom>
            <a:avLst/>
            <a:gdLst/>
            <a:ahLst/>
            <a:cxnLst/>
            <a:rect l="l" t="t" r="r" b="b"/>
            <a:pathLst>
              <a:path w="10535377" h="7822517">
                <a:moveTo>
                  <a:pt x="0" y="0"/>
                </a:moveTo>
                <a:lnTo>
                  <a:pt x="10535377" y="0"/>
                </a:lnTo>
                <a:lnTo>
                  <a:pt x="10535377" y="7822517"/>
                </a:lnTo>
                <a:lnTo>
                  <a:pt x="0" y="78225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95518" y="266700"/>
            <a:ext cx="12791295" cy="89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 dirty="0" err="1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Sklearn</a:t>
            </a: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 K-Mean Tree Map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669942" y="6761769"/>
            <a:ext cx="2532333" cy="2953158"/>
          </a:xfrm>
          <a:custGeom>
            <a:avLst/>
            <a:gdLst/>
            <a:ahLst/>
            <a:cxnLst/>
            <a:rect l="l" t="t" r="r" b="b"/>
            <a:pathLst>
              <a:path w="2532333" h="2953158">
                <a:moveTo>
                  <a:pt x="0" y="0"/>
                </a:moveTo>
                <a:lnTo>
                  <a:pt x="2532333" y="0"/>
                </a:lnTo>
                <a:lnTo>
                  <a:pt x="2532333" y="2953158"/>
                </a:lnTo>
                <a:lnTo>
                  <a:pt x="0" y="295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810636">
            <a:off x="364237" y="-165678"/>
            <a:ext cx="3304221" cy="3148021"/>
          </a:xfrm>
          <a:custGeom>
            <a:avLst/>
            <a:gdLst/>
            <a:ahLst/>
            <a:cxnLst/>
            <a:rect l="l" t="t" r="r" b="b"/>
            <a:pathLst>
              <a:path w="3304221" h="3148021">
                <a:moveTo>
                  <a:pt x="0" y="0"/>
                </a:moveTo>
                <a:lnTo>
                  <a:pt x="3304220" y="0"/>
                </a:lnTo>
                <a:lnTo>
                  <a:pt x="3304220" y="3148022"/>
                </a:lnTo>
                <a:lnTo>
                  <a:pt x="0" y="3148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40006" y="547275"/>
            <a:ext cx="11791836" cy="89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 dirty="0" err="1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Sklearn</a:t>
            </a: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 K-Means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6400" y="7200900"/>
            <a:ext cx="14748171" cy="2657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Nhóm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Cluster 0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là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nhóm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khách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trung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thành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, VIP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Nhóm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Cluster 2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là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nhóm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khách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có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tiềm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năng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,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điểm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quay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lại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khá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thường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xuyên</a:t>
            </a:r>
            <a:endParaRPr lang="en-US" sz="3000" b="1" dirty="0">
              <a:solidFill>
                <a:srgbClr val="5D3E24"/>
              </a:solidFill>
              <a:latin typeface="Quicksand Semi-Bold"/>
              <a:ea typeface="Quicksand Semi-Bold"/>
              <a:cs typeface="Quicksand Semi-Bold"/>
              <a:sym typeface="Quicksand Semi-Bold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Nhóm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Cluster 3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là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nhóm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khách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lâu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không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quay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lại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sắp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rời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bỏ</a:t>
            </a:r>
            <a:endParaRPr lang="en-US" sz="3000" b="1" dirty="0">
              <a:solidFill>
                <a:srgbClr val="5D3E24"/>
              </a:solidFill>
              <a:latin typeface="Quicksand Semi-Bold"/>
              <a:ea typeface="Quicksand Semi-Bold"/>
              <a:cs typeface="Quicksand Semi-Bold"/>
              <a:sym typeface="Quicksand Semi-Bold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Nhóm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Cluster 1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là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nhóm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khách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sắp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mất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,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tiêu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ít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,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khó</a:t>
            </a:r>
            <a:r>
              <a:rPr lang="en-US" sz="3000" b="1" dirty="0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quay </a:t>
            </a:r>
            <a:r>
              <a:rPr lang="en-US" sz="3000" b="1" dirty="0" err="1">
                <a:solidFill>
                  <a:srgbClr val="5D3E24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lại</a:t>
            </a:r>
            <a:endParaRPr lang="en-US" sz="3000" b="1" dirty="0">
              <a:solidFill>
                <a:srgbClr val="5D3E24"/>
              </a:solidFill>
              <a:latin typeface="Quicksand Semi-Bold"/>
              <a:ea typeface="Quicksand Semi-Bold"/>
              <a:cs typeface="Quicksand Semi-Bold"/>
              <a:sym typeface="Quicksand Semi-Bold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5D3E24"/>
              </a:solidFill>
              <a:latin typeface="Quicksand Semi-Bold"/>
              <a:ea typeface="Quicksand Semi-Bold"/>
              <a:cs typeface="Quicksand Semi-Bold"/>
              <a:sym typeface="Quicksand Semi-Bold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5D25FC-0077-4D89-BBA2-EAE269489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59" y="1893881"/>
            <a:ext cx="16719185" cy="438234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987361" y="783423"/>
            <a:ext cx="2532333" cy="2953158"/>
          </a:xfrm>
          <a:custGeom>
            <a:avLst/>
            <a:gdLst/>
            <a:ahLst/>
            <a:cxnLst/>
            <a:rect l="l" t="t" r="r" b="b"/>
            <a:pathLst>
              <a:path w="2532333" h="2953158">
                <a:moveTo>
                  <a:pt x="0" y="0"/>
                </a:moveTo>
                <a:lnTo>
                  <a:pt x="2532333" y="0"/>
                </a:lnTo>
                <a:lnTo>
                  <a:pt x="2532333" y="2953158"/>
                </a:lnTo>
                <a:lnTo>
                  <a:pt x="0" y="295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6449">
            <a:off x="672479" y="113921"/>
            <a:ext cx="1833980" cy="3561126"/>
          </a:xfrm>
          <a:custGeom>
            <a:avLst/>
            <a:gdLst/>
            <a:ahLst/>
            <a:cxnLst/>
            <a:rect l="l" t="t" r="r" b="b"/>
            <a:pathLst>
              <a:path w="1833980" h="3561126">
                <a:moveTo>
                  <a:pt x="0" y="0"/>
                </a:moveTo>
                <a:lnTo>
                  <a:pt x="1833980" y="0"/>
                </a:lnTo>
                <a:lnTo>
                  <a:pt x="1833980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810636">
            <a:off x="110116" y="7119953"/>
            <a:ext cx="3304221" cy="3148021"/>
          </a:xfrm>
          <a:custGeom>
            <a:avLst/>
            <a:gdLst/>
            <a:ahLst/>
            <a:cxnLst/>
            <a:rect l="l" t="t" r="r" b="b"/>
            <a:pathLst>
              <a:path w="3304221" h="3148021">
                <a:moveTo>
                  <a:pt x="0" y="0"/>
                </a:moveTo>
                <a:lnTo>
                  <a:pt x="3304220" y="0"/>
                </a:lnTo>
                <a:lnTo>
                  <a:pt x="3304220" y="3148022"/>
                </a:lnTo>
                <a:lnTo>
                  <a:pt x="0" y="31480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286364" y="894018"/>
            <a:ext cx="9715272" cy="89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 dirty="0" err="1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Sklearn</a:t>
            </a: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 K-Mean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02F09F-D012-44BD-9899-75AA2FF031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0639" y="1784104"/>
            <a:ext cx="12813060" cy="82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74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1810636">
            <a:off x="795916" y="6919814"/>
            <a:ext cx="3304221" cy="3148021"/>
          </a:xfrm>
          <a:custGeom>
            <a:avLst/>
            <a:gdLst/>
            <a:ahLst/>
            <a:cxnLst/>
            <a:rect l="l" t="t" r="r" b="b"/>
            <a:pathLst>
              <a:path w="3304221" h="3148021">
                <a:moveTo>
                  <a:pt x="0" y="0"/>
                </a:moveTo>
                <a:lnTo>
                  <a:pt x="3304220" y="0"/>
                </a:lnTo>
                <a:lnTo>
                  <a:pt x="3304220" y="3148022"/>
                </a:lnTo>
                <a:lnTo>
                  <a:pt x="0" y="3148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8026575">
            <a:off x="15105401" y="496664"/>
            <a:ext cx="3304221" cy="3148021"/>
          </a:xfrm>
          <a:custGeom>
            <a:avLst/>
            <a:gdLst/>
            <a:ahLst/>
            <a:cxnLst/>
            <a:rect l="l" t="t" r="r" b="b"/>
            <a:pathLst>
              <a:path w="3304221" h="3148021">
                <a:moveTo>
                  <a:pt x="0" y="0"/>
                </a:moveTo>
                <a:lnTo>
                  <a:pt x="3304221" y="0"/>
                </a:lnTo>
                <a:lnTo>
                  <a:pt x="3304221" y="3148021"/>
                </a:lnTo>
                <a:lnTo>
                  <a:pt x="0" y="3148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286364" y="894018"/>
            <a:ext cx="9715272" cy="89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 dirty="0" err="1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Sklearn</a:t>
            </a: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 GMM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F9888E-0A12-4541-8B8C-A263FFE40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104" y="2348175"/>
            <a:ext cx="12012039" cy="55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37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188516" y="2170385"/>
            <a:ext cx="2532333" cy="2953158"/>
          </a:xfrm>
          <a:custGeom>
            <a:avLst/>
            <a:gdLst/>
            <a:ahLst/>
            <a:cxnLst/>
            <a:rect l="l" t="t" r="r" b="b"/>
            <a:pathLst>
              <a:path w="2532333" h="2953158">
                <a:moveTo>
                  <a:pt x="0" y="0"/>
                </a:moveTo>
                <a:lnTo>
                  <a:pt x="2532333" y="0"/>
                </a:lnTo>
                <a:lnTo>
                  <a:pt x="2532333" y="2953158"/>
                </a:lnTo>
                <a:lnTo>
                  <a:pt x="0" y="295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6449">
            <a:off x="1187652" y="656846"/>
            <a:ext cx="1833980" cy="3561126"/>
          </a:xfrm>
          <a:custGeom>
            <a:avLst/>
            <a:gdLst/>
            <a:ahLst/>
            <a:cxnLst/>
            <a:rect l="l" t="t" r="r" b="b"/>
            <a:pathLst>
              <a:path w="1833980" h="3561126">
                <a:moveTo>
                  <a:pt x="0" y="0"/>
                </a:moveTo>
                <a:lnTo>
                  <a:pt x="1833980" y="0"/>
                </a:lnTo>
                <a:lnTo>
                  <a:pt x="1833980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286364" y="894018"/>
            <a:ext cx="10420236" cy="89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 dirty="0" err="1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Sklearn</a:t>
            </a: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 GMM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D61310-69B3-479C-81C1-72BFBF18D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997" y="2170385"/>
            <a:ext cx="11012084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73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356449">
            <a:off x="1801950" y="885447"/>
            <a:ext cx="1833980" cy="3561126"/>
          </a:xfrm>
          <a:custGeom>
            <a:avLst/>
            <a:gdLst/>
            <a:ahLst/>
            <a:cxnLst/>
            <a:rect l="l" t="t" r="r" b="b"/>
            <a:pathLst>
              <a:path w="1833980" h="3561126">
                <a:moveTo>
                  <a:pt x="0" y="0"/>
                </a:moveTo>
                <a:lnTo>
                  <a:pt x="1833980" y="0"/>
                </a:lnTo>
                <a:lnTo>
                  <a:pt x="1833980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00400" y="6533742"/>
            <a:ext cx="2532333" cy="2953158"/>
          </a:xfrm>
          <a:custGeom>
            <a:avLst/>
            <a:gdLst/>
            <a:ahLst/>
            <a:cxnLst/>
            <a:rect l="l" t="t" r="r" b="b"/>
            <a:pathLst>
              <a:path w="2532333" h="2953158">
                <a:moveTo>
                  <a:pt x="0" y="0"/>
                </a:moveTo>
                <a:lnTo>
                  <a:pt x="2532333" y="0"/>
                </a:lnTo>
                <a:lnTo>
                  <a:pt x="2532333" y="2953158"/>
                </a:lnTo>
                <a:lnTo>
                  <a:pt x="0" y="2953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8026575">
            <a:off x="13962401" y="288144"/>
            <a:ext cx="3304221" cy="3148021"/>
          </a:xfrm>
          <a:custGeom>
            <a:avLst/>
            <a:gdLst/>
            <a:ahLst/>
            <a:cxnLst/>
            <a:rect l="l" t="t" r="r" b="b"/>
            <a:pathLst>
              <a:path w="3304221" h="3148021">
                <a:moveTo>
                  <a:pt x="0" y="0"/>
                </a:moveTo>
                <a:lnTo>
                  <a:pt x="3304221" y="0"/>
                </a:lnTo>
                <a:lnTo>
                  <a:pt x="3304221" y="3148021"/>
                </a:lnTo>
                <a:lnTo>
                  <a:pt x="0" y="3148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581400" y="2905160"/>
            <a:ext cx="11049000" cy="2639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5400" dirty="0" err="1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Trong</a:t>
            </a:r>
            <a:r>
              <a:rPr lang="en-US" sz="5400" dirty="0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 </a:t>
            </a:r>
            <a:r>
              <a:rPr lang="en-US" sz="5400" dirty="0" err="1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Sklearn</a:t>
            </a:r>
            <a:r>
              <a:rPr lang="en-US" sz="5400" dirty="0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 </a:t>
            </a:r>
            <a:r>
              <a:rPr lang="en-US" sz="5400" dirty="0" err="1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giữa</a:t>
            </a:r>
            <a:r>
              <a:rPr lang="en-US" sz="5400" dirty="0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 GMM </a:t>
            </a:r>
            <a:r>
              <a:rPr lang="en-US" sz="5400" dirty="0" err="1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và</a:t>
            </a:r>
            <a:r>
              <a:rPr lang="en-US" sz="5400" dirty="0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 </a:t>
            </a:r>
            <a:r>
              <a:rPr lang="en-US" sz="5400" dirty="0" err="1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Kmeans</a:t>
            </a:r>
            <a:r>
              <a:rPr lang="en-US" sz="5400" dirty="0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 </a:t>
            </a:r>
            <a:r>
              <a:rPr lang="en-US" sz="5400" dirty="0" err="1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thì</a:t>
            </a:r>
            <a:r>
              <a:rPr lang="en-US" sz="5400" dirty="0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 </a:t>
            </a:r>
            <a:r>
              <a:rPr lang="en-US" sz="5400" dirty="0" err="1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Kmeans</a:t>
            </a:r>
            <a:r>
              <a:rPr lang="en-US" sz="5400" dirty="0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 </a:t>
            </a:r>
            <a:r>
              <a:rPr lang="en-US" sz="5400" dirty="0" err="1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phân</a:t>
            </a:r>
            <a:r>
              <a:rPr lang="en-US" sz="5400" dirty="0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 </a:t>
            </a:r>
            <a:r>
              <a:rPr lang="en-US" sz="5400" dirty="0" err="1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cụm</a:t>
            </a:r>
            <a:r>
              <a:rPr lang="en-US" sz="5400" dirty="0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 </a:t>
            </a:r>
            <a:r>
              <a:rPr lang="en-US" sz="5400" dirty="0" err="1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tốt</a:t>
            </a:r>
            <a:r>
              <a:rPr lang="en-US" sz="5400" dirty="0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 </a:t>
            </a:r>
            <a:r>
              <a:rPr lang="en-US" sz="5400" dirty="0" err="1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hơn</a:t>
            </a:r>
            <a:r>
              <a:rPr lang="en-US" sz="5400" dirty="0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 </a:t>
            </a:r>
            <a:r>
              <a:rPr lang="en-US" sz="5400" dirty="0" err="1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nên</a:t>
            </a:r>
            <a:r>
              <a:rPr lang="en-US" sz="5400" dirty="0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 </a:t>
            </a:r>
            <a:r>
              <a:rPr lang="en-US" sz="5400" dirty="0" err="1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chọn</a:t>
            </a:r>
            <a:r>
              <a:rPr lang="en-US" sz="5400" dirty="0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 </a:t>
            </a:r>
            <a:r>
              <a:rPr lang="en-US" sz="5400" dirty="0" err="1">
                <a:solidFill>
                  <a:srgbClr val="5D3E24"/>
                </a:solidFill>
                <a:latin typeface="Times New Roman" panose="02020603050405020304" pitchFamily="18" charset="0"/>
                <a:ea typeface="Bryndan Write"/>
                <a:cs typeface="Times New Roman" panose="02020603050405020304" pitchFamily="18" charset="0"/>
                <a:sym typeface="Bryndan Write"/>
              </a:rPr>
              <a:t>Kmean</a:t>
            </a:r>
            <a:endParaRPr lang="en-US" sz="5400" dirty="0">
              <a:solidFill>
                <a:srgbClr val="5D3E24"/>
              </a:solidFill>
              <a:latin typeface="Times New Roman" panose="02020603050405020304" pitchFamily="18" charset="0"/>
              <a:ea typeface="Bryndan Write"/>
              <a:cs typeface="Times New Roman" panose="02020603050405020304" pitchFamily="18" charset="0"/>
              <a:sym typeface="Bryndan Write"/>
            </a:endParaRPr>
          </a:p>
        </p:txBody>
      </p:sp>
    </p:spTree>
    <p:extLst>
      <p:ext uri="{BB962C8B-B14F-4D97-AF65-F5344CB8AC3E}">
        <p14:creationId xmlns:p14="http://schemas.microsoft.com/office/powerpoint/2010/main" val="3628281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3274" y="6755313"/>
            <a:ext cx="1154919" cy="1100323"/>
          </a:xfrm>
          <a:custGeom>
            <a:avLst/>
            <a:gdLst/>
            <a:ahLst/>
            <a:cxnLst/>
            <a:rect l="l" t="t" r="r" b="b"/>
            <a:pathLst>
              <a:path w="1154919" h="1100323">
                <a:moveTo>
                  <a:pt x="0" y="0"/>
                </a:moveTo>
                <a:lnTo>
                  <a:pt x="1154919" y="0"/>
                </a:lnTo>
                <a:lnTo>
                  <a:pt x="1154919" y="1100322"/>
                </a:lnTo>
                <a:lnTo>
                  <a:pt x="0" y="11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59807" y="3356194"/>
            <a:ext cx="1154919" cy="1288612"/>
          </a:xfrm>
          <a:custGeom>
            <a:avLst/>
            <a:gdLst/>
            <a:ahLst/>
            <a:cxnLst/>
            <a:rect l="l" t="t" r="r" b="b"/>
            <a:pathLst>
              <a:path w="1154919" h="1288612">
                <a:moveTo>
                  <a:pt x="0" y="0"/>
                </a:moveTo>
                <a:lnTo>
                  <a:pt x="1154919" y="0"/>
                </a:lnTo>
                <a:lnTo>
                  <a:pt x="1154919" y="1288612"/>
                </a:lnTo>
                <a:lnTo>
                  <a:pt x="0" y="1288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62440" y="413844"/>
            <a:ext cx="11053760" cy="89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vi-VN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Top </a:t>
            </a: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Category by Cluster</a:t>
            </a:r>
          </a:p>
        </p:txBody>
      </p:sp>
      <p:sp>
        <p:nvSpPr>
          <p:cNvPr id="5" name="Freeform 5"/>
          <p:cNvSpPr/>
          <p:nvPr/>
        </p:nvSpPr>
        <p:spPr>
          <a:xfrm rot="1751388">
            <a:off x="-935829" y="-774598"/>
            <a:ext cx="3860617" cy="3924388"/>
          </a:xfrm>
          <a:custGeom>
            <a:avLst/>
            <a:gdLst/>
            <a:ahLst/>
            <a:cxnLst/>
            <a:rect l="l" t="t" r="r" b="b"/>
            <a:pathLst>
              <a:path w="3860617" h="3924388">
                <a:moveTo>
                  <a:pt x="0" y="0"/>
                </a:moveTo>
                <a:lnTo>
                  <a:pt x="3860618" y="0"/>
                </a:lnTo>
                <a:lnTo>
                  <a:pt x="3860618" y="3924389"/>
                </a:lnTo>
                <a:lnTo>
                  <a:pt x="0" y="39243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10636">
            <a:off x="2182499" y="2762056"/>
            <a:ext cx="1157000" cy="1102305"/>
          </a:xfrm>
          <a:custGeom>
            <a:avLst/>
            <a:gdLst/>
            <a:ahLst/>
            <a:cxnLst/>
            <a:rect l="l" t="t" r="r" b="b"/>
            <a:pathLst>
              <a:path w="1157000" h="1102305">
                <a:moveTo>
                  <a:pt x="0" y="0"/>
                </a:moveTo>
                <a:lnTo>
                  <a:pt x="1156999" y="0"/>
                </a:lnTo>
                <a:lnTo>
                  <a:pt x="1156999" y="1102306"/>
                </a:lnTo>
                <a:lnTo>
                  <a:pt x="0" y="110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8AB190-B8A6-4052-92E0-93EC8D6578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1313001"/>
            <a:ext cx="5791200" cy="895118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3274" y="6755313"/>
            <a:ext cx="1154919" cy="1100323"/>
          </a:xfrm>
          <a:custGeom>
            <a:avLst/>
            <a:gdLst/>
            <a:ahLst/>
            <a:cxnLst/>
            <a:rect l="l" t="t" r="r" b="b"/>
            <a:pathLst>
              <a:path w="1154919" h="1100323">
                <a:moveTo>
                  <a:pt x="0" y="0"/>
                </a:moveTo>
                <a:lnTo>
                  <a:pt x="1154919" y="0"/>
                </a:lnTo>
                <a:lnTo>
                  <a:pt x="1154919" y="1100322"/>
                </a:lnTo>
                <a:lnTo>
                  <a:pt x="0" y="11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59807" y="3356194"/>
            <a:ext cx="1154919" cy="1288612"/>
          </a:xfrm>
          <a:custGeom>
            <a:avLst/>
            <a:gdLst/>
            <a:ahLst/>
            <a:cxnLst/>
            <a:rect l="l" t="t" r="r" b="b"/>
            <a:pathLst>
              <a:path w="1154919" h="1288612">
                <a:moveTo>
                  <a:pt x="0" y="0"/>
                </a:moveTo>
                <a:lnTo>
                  <a:pt x="1154919" y="0"/>
                </a:lnTo>
                <a:lnTo>
                  <a:pt x="1154919" y="1288612"/>
                </a:lnTo>
                <a:lnTo>
                  <a:pt x="0" y="1288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62440" y="413844"/>
            <a:ext cx="11053760" cy="89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vi-VN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Top </a:t>
            </a: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Category by Cluster</a:t>
            </a:r>
          </a:p>
        </p:txBody>
      </p:sp>
      <p:sp>
        <p:nvSpPr>
          <p:cNvPr id="5" name="Freeform 5"/>
          <p:cNvSpPr/>
          <p:nvPr/>
        </p:nvSpPr>
        <p:spPr>
          <a:xfrm rot="1751388">
            <a:off x="-935829" y="-774598"/>
            <a:ext cx="3860617" cy="3924388"/>
          </a:xfrm>
          <a:custGeom>
            <a:avLst/>
            <a:gdLst/>
            <a:ahLst/>
            <a:cxnLst/>
            <a:rect l="l" t="t" r="r" b="b"/>
            <a:pathLst>
              <a:path w="3860617" h="3924388">
                <a:moveTo>
                  <a:pt x="0" y="0"/>
                </a:moveTo>
                <a:lnTo>
                  <a:pt x="3860618" y="0"/>
                </a:lnTo>
                <a:lnTo>
                  <a:pt x="3860618" y="3924389"/>
                </a:lnTo>
                <a:lnTo>
                  <a:pt x="0" y="39243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10636">
            <a:off x="2182499" y="2762056"/>
            <a:ext cx="1157000" cy="1102305"/>
          </a:xfrm>
          <a:custGeom>
            <a:avLst/>
            <a:gdLst/>
            <a:ahLst/>
            <a:cxnLst/>
            <a:rect l="l" t="t" r="r" b="b"/>
            <a:pathLst>
              <a:path w="1157000" h="1102305">
                <a:moveTo>
                  <a:pt x="0" y="0"/>
                </a:moveTo>
                <a:lnTo>
                  <a:pt x="1156999" y="0"/>
                </a:lnTo>
                <a:lnTo>
                  <a:pt x="1156999" y="1102306"/>
                </a:lnTo>
                <a:lnTo>
                  <a:pt x="0" y="110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727740">
            <a:off x="16849257" y="1532646"/>
            <a:ext cx="1833980" cy="3561126"/>
          </a:xfrm>
          <a:custGeom>
            <a:avLst/>
            <a:gdLst/>
            <a:ahLst/>
            <a:cxnLst/>
            <a:rect l="l" t="t" r="r" b="b"/>
            <a:pathLst>
              <a:path w="1833980" h="3561126">
                <a:moveTo>
                  <a:pt x="0" y="0"/>
                </a:moveTo>
                <a:lnTo>
                  <a:pt x="1833980" y="0"/>
                </a:lnTo>
                <a:lnTo>
                  <a:pt x="1833980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D22549-2F0D-4496-A222-6E8A959F9E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657" y="1482916"/>
            <a:ext cx="17389743" cy="880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66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646153" y="1181100"/>
            <a:ext cx="9715272" cy="105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Table of Content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71764" y="3052095"/>
            <a:ext cx="4537413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1. Business Objective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71764" y="4229480"/>
            <a:ext cx="4537413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2. Data Acquirement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00339" y="5434064"/>
            <a:ext cx="5491628" cy="65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3. Data Preparation Step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81363" y="6891536"/>
            <a:ext cx="4730704" cy="65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4. EDA result</a:t>
            </a:r>
          </a:p>
        </p:txBody>
      </p:sp>
      <p:sp>
        <p:nvSpPr>
          <p:cNvPr id="8" name="Freeform 8"/>
          <p:cNvSpPr/>
          <p:nvPr/>
        </p:nvSpPr>
        <p:spPr>
          <a:xfrm rot="-1770339">
            <a:off x="1696214" y="998840"/>
            <a:ext cx="1638071" cy="1560635"/>
          </a:xfrm>
          <a:custGeom>
            <a:avLst/>
            <a:gdLst/>
            <a:ahLst/>
            <a:cxnLst/>
            <a:rect l="l" t="t" r="r" b="b"/>
            <a:pathLst>
              <a:path w="1638071" h="1560635">
                <a:moveTo>
                  <a:pt x="0" y="0"/>
                </a:moveTo>
                <a:lnTo>
                  <a:pt x="1638071" y="0"/>
                </a:lnTo>
                <a:lnTo>
                  <a:pt x="1638071" y="1560635"/>
                </a:lnTo>
                <a:lnTo>
                  <a:pt x="0" y="1560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245019" flipH="1">
            <a:off x="15003758" y="7737129"/>
            <a:ext cx="4511084" cy="5683256"/>
          </a:xfrm>
          <a:custGeom>
            <a:avLst/>
            <a:gdLst/>
            <a:ahLst/>
            <a:cxnLst/>
            <a:rect l="l" t="t" r="r" b="b"/>
            <a:pathLst>
              <a:path w="4511084" h="5683256">
                <a:moveTo>
                  <a:pt x="4511084" y="0"/>
                </a:moveTo>
                <a:lnTo>
                  <a:pt x="0" y="0"/>
                </a:lnTo>
                <a:lnTo>
                  <a:pt x="0" y="5683256"/>
                </a:lnTo>
                <a:lnTo>
                  <a:pt x="4511084" y="5683256"/>
                </a:lnTo>
                <a:lnTo>
                  <a:pt x="45110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294278">
            <a:off x="16445902" y="3638899"/>
            <a:ext cx="1833980" cy="3561126"/>
          </a:xfrm>
          <a:custGeom>
            <a:avLst/>
            <a:gdLst/>
            <a:ahLst/>
            <a:cxnLst/>
            <a:rect l="l" t="t" r="r" b="b"/>
            <a:pathLst>
              <a:path w="1833980" h="3561126">
                <a:moveTo>
                  <a:pt x="0" y="0"/>
                </a:moveTo>
                <a:lnTo>
                  <a:pt x="1833980" y="0"/>
                </a:lnTo>
                <a:lnTo>
                  <a:pt x="1833980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889382" y="3274069"/>
            <a:ext cx="3966105" cy="72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Project Goals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89382" y="4320549"/>
            <a:ext cx="3966105" cy="72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Results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89382" y="5367383"/>
            <a:ext cx="3966105" cy="72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Related Photo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89382" y="6413863"/>
            <a:ext cx="3966105" cy="72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3274" y="6755313"/>
            <a:ext cx="1154919" cy="1100323"/>
          </a:xfrm>
          <a:custGeom>
            <a:avLst/>
            <a:gdLst/>
            <a:ahLst/>
            <a:cxnLst/>
            <a:rect l="l" t="t" r="r" b="b"/>
            <a:pathLst>
              <a:path w="1154919" h="1100323">
                <a:moveTo>
                  <a:pt x="0" y="0"/>
                </a:moveTo>
                <a:lnTo>
                  <a:pt x="1154919" y="0"/>
                </a:lnTo>
                <a:lnTo>
                  <a:pt x="1154919" y="1100322"/>
                </a:lnTo>
                <a:lnTo>
                  <a:pt x="0" y="11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59807" y="3356194"/>
            <a:ext cx="1154919" cy="1288612"/>
          </a:xfrm>
          <a:custGeom>
            <a:avLst/>
            <a:gdLst/>
            <a:ahLst/>
            <a:cxnLst/>
            <a:rect l="l" t="t" r="r" b="b"/>
            <a:pathLst>
              <a:path w="1154919" h="1288612">
                <a:moveTo>
                  <a:pt x="0" y="0"/>
                </a:moveTo>
                <a:lnTo>
                  <a:pt x="1154919" y="0"/>
                </a:lnTo>
                <a:lnTo>
                  <a:pt x="1154919" y="1288612"/>
                </a:lnTo>
                <a:lnTo>
                  <a:pt x="0" y="1288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28193" y="534643"/>
            <a:ext cx="13568360" cy="89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vi-VN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Top Low </a:t>
            </a: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Category by Cluster</a:t>
            </a:r>
          </a:p>
        </p:txBody>
      </p:sp>
      <p:sp>
        <p:nvSpPr>
          <p:cNvPr id="5" name="Freeform 5"/>
          <p:cNvSpPr/>
          <p:nvPr/>
        </p:nvSpPr>
        <p:spPr>
          <a:xfrm rot="1751388">
            <a:off x="-935829" y="-774598"/>
            <a:ext cx="3860617" cy="3924388"/>
          </a:xfrm>
          <a:custGeom>
            <a:avLst/>
            <a:gdLst/>
            <a:ahLst/>
            <a:cxnLst/>
            <a:rect l="l" t="t" r="r" b="b"/>
            <a:pathLst>
              <a:path w="3860617" h="3924388">
                <a:moveTo>
                  <a:pt x="0" y="0"/>
                </a:moveTo>
                <a:lnTo>
                  <a:pt x="3860618" y="0"/>
                </a:lnTo>
                <a:lnTo>
                  <a:pt x="3860618" y="3924389"/>
                </a:lnTo>
                <a:lnTo>
                  <a:pt x="0" y="39243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10636">
            <a:off x="2182499" y="2762056"/>
            <a:ext cx="1157000" cy="1102305"/>
          </a:xfrm>
          <a:custGeom>
            <a:avLst/>
            <a:gdLst/>
            <a:ahLst/>
            <a:cxnLst/>
            <a:rect l="l" t="t" r="r" b="b"/>
            <a:pathLst>
              <a:path w="1157000" h="1102305">
                <a:moveTo>
                  <a:pt x="0" y="0"/>
                </a:moveTo>
                <a:lnTo>
                  <a:pt x="1156999" y="0"/>
                </a:lnTo>
                <a:lnTo>
                  <a:pt x="1156999" y="1102306"/>
                </a:lnTo>
                <a:lnTo>
                  <a:pt x="0" y="110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727740">
            <a:off x="16849257" y="1532646"/>
            <a:ext cx="1833980" cy="3561126"/>
          </a:xfrm>
          <a:custGeom>
            <a:avLst/>
            <a:gdLst/>
            <a:ahLst/>
            <a:cxnLst/>
            <a:rect l="l" t="t" r="r" b="b"/>
            <a:pathLst>
              <a:path w="1833980" h="3561126">
                <a:moveTo>
                  <a:pt x="0" y="0"/>
                </a:moveTo>
                <a:lnTo>
                  <a:pt x="1833980" y="0"/>
                </a:lnTo>
                <a:lnTo>
                  <a:pt x="1833980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A7C5AD-98A2-4725-8B48-FA12ABC4A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6477" y="1433800"/>
            <a:ext cx="7848026" cy="848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3274" y="6755313"/>
            <a:ext cx="1154919" cy="1100323"/>
          </a:xfrm>
          <a:custGeom>
            <a:avLst/>
            <a:gdLst/>
            <a:ahLst/>
            <a:cxnLst/>
            <a:rect l="l" t="t" r="r" b="b"/>
            <a:pathLst>
              <a:path w="1154919" h="1100323">
                <a:moveTo>
                  <a:pt x="0" y="0"/>
                </a:moveTo>
                <a:lnTo>
                  <a:pt x="1154919" y="0"/>
                </a:lnTo>
                <a:lnTo>
                  <a:pt x="1154919" y="1100322"/>
                </a:lnTo>
                <a:lnTo>
                  <a:pt x="0" y="11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26506" y="2596941"/>
            <a:ext cx="1154919" cy="1288612"/>
          </a:xfrm>
          <a:custGeom>
            <a:avLst/>
            <a:gdLst/>
            <a:ahLst/>
            <a:cxnLst/>
            <a:rect l="l" t="t" r="r" b="b"/>
            <a:pathLst>
              <a:path w="1154919" h="1288612">
                <a:moveTo>
                  <a:pt x="0" y="0"/>
                </a:moveTo>
                <a:lnTo>
                  <a:pt x="1154919" y="0"/>
                </a:lnTo>
                <a:lnTo>
                  <a:pt x="1154919" y="1288612"/>
                </a:lnTo>
                <a:lnTo>
                  <a:pt x="0" y="1288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28193" y="534643"/>
            <a:ext cx="13568360" cy="89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vi-VN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Top Low </a:t>
            </a: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Category by Cluster</a:t>
            </a:r>
          </a:p>
        </p:txBody>
      </p:sp>
      <p:sp>
        <p:nvSpPr>
          <p:cNvPr id="5" name="Freeform 5"/>
          <p:cNvSpPr/>
          <p:nvPr/>
        </p:nvSpPr>
        <p:spPr>
          <a:xfrm rot="1751388">
            <a:off x="-935829" y="-774598"/>
            <a:ext cx="3860617" cy="3924388"/>
          </a:xfrm>
          <a:custGeom>
            <a:avLst/>
            <a:gdLst/>
            <a:ahLst/>
            <a:cxnLst/>
            <a:rect l="l" t="t" r="r" b="b"/>
            <a:pathLst>
              <a:path w="3860617" h="3924388">
                <a:moveTo>
                  <a:pt x="0" y="0"/>
                </a:moveTo>
                <a:lnTo>
                  <a:pt x="3860618" y="0"/>
                </a:lnTo>
                <a:lnTo>
                  <a:pt x="3860618" y="3924389"/>
                </a:lnTo>
                <a:lnTo>
                  <a:pt x="0" y="39243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10636">
            <a:off x="2182499" y="2762056"/>
            <a:ext cx="1157000" cy="1102305"/>
          </a:xfrm>
          <a:custGeom>
            <a:avLst/>
            <a:gdLst/>
            <a:ahLst/>
            <a:cxnLst/>
            <a:rect l="l" t="t" r="r" b="b"/>
            <a:pathLst>
              <a:path w="1157000" h="1102305">
                <a:moveTo>
                  <a:pt x="0" y="0"/>
                </a:moveTo>
                <a:lnTo>
                  <a:pt x="1156999" y="0"/>
                </a:lnTo>
                <a:lnTo>
                  <a:pt x="1156999" y="1102306"/>
                </a:lnTo>
                <a:lnTo>
                  <a:pt x="0" y="110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33C533D4-32FB-4E96-83DF-E8283853E540}"/>
              </a:ext>
            </a:extLst>
          </p:cNvPr>
          <p:cNvSpPr/>
          <p:nvPr/>
        </p:nvSpPr>
        <p:spPr>
          <a:xfrm rot="-2245019" flipH="1">
            <a:off x="14292692" y="5340201"/>
            <a:ext cx="4511084" cy="5683256"/>
          </a:xfrm>
          <a:custGeom>
            <a:avLst/>
            <a:gdLst/>
            <a:ahLst/>
            <a:cxnLst/>
            <a:rect l="l" t="t" r="r" b="b"/>
            <a:pathLst>
              <a:path w="4511084" h="5683256">
                <a:moveTo>
                  <a:pt x="4511084" y="0"/>
                </a:moveTo>
                <a:lnTo>
                  <a:pt x="0" y="0"/>
                </a:lnTo>
                <a:lnTo>
                  <a:pt x="0" y="5683256"/>
                </a:lnTo>
                <a:lnTo>
                  <a:pt x="4511084" y="5683256"/>
                </a:lnTo>
                <a:lnTo>
                  <a:pt x="451108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4FEBA-34F8-43B1-9E0C-86B9D605A3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3681" y="1653780"/>
            <a:ext cx="12076126" cy="807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93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770339">
            <a:off x="2174684" y="376829"/>
            <a:ext cx="1638071" cy="1560635"/>
          </a:xfrm>
          <a:custGeom>
            <a:avLst/>
            <a:gdLst/>
            <a:ahLst/>
            <a:cxnLst/>
            <a:rect l="l" t="t" r="r" b="b"/>
            <a:pathLst>
              <a:path w="1638071" h="1560635">
                <a:moveTo>
                  <a:pt x="0" y="0"/>
                </a:moveTo>
                <a:lnTo>
                  <a:pt x="1638071" y="0"/>
                </a:lnTo>
                <a:lnTo>
                  <a:pt x="1638071" y="1560636"/>
                </a:lnTo>
                <a:lnTo>
                  <a:pt x="0" y="156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8519088" flipH="1">
            <a:off x="9921884" y="7072284"/>
            <a:ext cx="4511084" cy="5683256"/>
          </a:xfrm>
          <a:custGeom>
            <a:avLst/>
            <a:gdLst/>
            <a:ahLst/>
            <a:cxnLst/>
            <a:rect l="l" t="t" r="r" b="b"/>
            <a:pathLst>
              <a:path w="4511084" h="5683256">
                <a:moveTo>
                  <a:pt x="4511084" y="0"/>
                </a:moveTo>
                <a:lnTo>
                  <a:pt x="0" y="0"/>
                </a:lnTo>
                <a:lnTo>
                  <a:pt x="0" y="5683256"/>
                </a:lnTo>
                <a:lnTo>
                  <a:pt x="4511084" y="5683256"/>
                </a:lnTo>
                <a:lnTo>
                  <a:pt x="45110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294278">
            <a:off x="16737927" y="4124302"/>
            <a:ext cx="1833980" cy="3561126"/>
          </a:xfrm>
          <a:custGeom>
            <a:avLst/>
            <a:gdLst/>
            <a:ahLst/>
            <a:cxnLst/>
            <a:rect l="l" t="t" r="r" b="b"/>
            <a:pathLst>
              <a:path w="1833980" h="3561126">
                <a:moveTo>
                  <a:pt x="0" y="0"/>
                </a:moveTo>
                <a:lnTo>
                  <a:pt x="1833980" y="0"/>
                </a:lnTo>
                <a:lnTo>
                  <a:pt x="1833980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86364" y="704074"/>
            <a:ext cx="10361206" cy="89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Using </a:t>
            </a:r>
            <a:r>
              <a:rPr lang="vi-VN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Pyspark </a:t>
            </a: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K-Means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A05E6B-6699-4A76-877C-92EFF0E881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389141"/>
            <a:ext cx="15794783" cy="43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21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770339">
            <a:off x="2174684" y="376829"/>
            <a:ext cx="1638071" cy="1560635"/>
          </a:xfrm>
          <a:custGeom>
            <a:avLst/>
            <a:gdLst/>
            <a:ahLst/>
            <a:cxnLst/>
            <a:rect l="l" t="t" r="r" b="b"/>
            <a:pathLst>
              <a:path w="1638071" h="1560635">
                <a:moveTo>
                  <a:pt x="0" y="0"/>
                </a:moveTo>
                <a:lnTo>
                  <a:pt x="1638071" y="0"/>
                </a:lnTo>
                <a:lnTo>
                  <a:pt x="1638071" y="1560636"/>
                </a:lnTo>
                <a:lnTo>
                  <a:pt x="0" y="156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245019" flipH="1">
            <a:off x="12726846" y="6538884"/>
            <a:ext cx="4511084" cy="5683256"/>
          </a:xfrm>
          <a:custGeom>
            <a:avLst/>
            <a:gdLst/>
            <a:ahLst/>
            <a:cxnLst/>
            <a:rect l="l" t="t" r="r" b="b"/>
            <a:pathLst>
              <a:path w="4511084" h="5683256">
                <a:moveTo>
                  <a:pt x="4511084" y="0"/>
                </a:moveTo>
                <a:lnTo>
                  <a:pt x="0" y="0"/>
                </a:lnTo>
                <a:lnTo>
                  <a:pt x="0" y="5683256"/>
                </a:lnTo>
                <a:lnTo>
                  <a:pt x="4511084" y="5683256"/>
                </a:lnTo>
                <a:lnTo>
                  <a:pt x="45110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86364" y="704074"/>
            <a:ext cx="10361206" cy="1796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Using K-Means + RFM result</a:t>
            </a:r>
            <a:r>
              <a:rPr lang="vi-VN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 Pyspark</a:t>
            </a:r>
            <a:endParaRPr lang="en-US" sz="8000" dirty="0">
              <a:solidFill>
                <a:srgbClr val="5D3E24"/>
              </a:solidFill>
              <a:latin typeface="Bryndan Write"/>
              <a:ea typeface="Bryndan Write"/>
              <a:cs typeface="Bryndan Write"/>
              <a:sym typeface="Bryndan Write"/>
            </a:endParaRPr>
          </a:p>
        </p:txBody>
      </p:sp>
      <p:pic>
        <p:nvPicPr>
          <p:cNvPr id="6" name="Picture 5" descr="A graph with a circle&#10;&#10;Description automatically generated">
            <a:extLst>
              <a:ext uri="{FF2B5EF4-FFF2-40B4-BE49-F238E27FC236}">
                <a16:creationId xmlns:a16="http://schemas.microsoft.com/office/drawing/2014/main" id="{96858E28-272B-4FE2-B12D-6119248FC3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37108"/>
            <a:ext cx="17609925" cy="568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22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770339">
            <a:off x="2174684" y="376829"/>
            <a:ext cx="1638071" cy="1560635"/>
          </a:xfrm>
          <a:custGeom>
            <a:avLst/>
            <a:gdLst/>
            <a:ahLst/>
            <a:cxnLst/>
            <a:rect l="l" t="t" r="r" b="b"/>
            <a:pathLst>
              <a:path w="1638071" h="1560635">
                <a:moveTo>
                  <a:pt x="0" y="0"/>
                </a:moveTo>
                <a:lnTo>
                  <a:pt x="1638071" y="0"/>
                </a:lnTo>
                <a:lnTo>
                  <a:pt x="1638071" y="1560636"/>
                </a:lnTo>
                <a:lnTo>
                  <a:pt x="0" y="156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245019" flipH="1">
            <a:off x="15359492" y="4710084"/>
            <a:ext cx="4511084" cy="5683256"/>
          </a:xfrm>
          <a:custGeom>
            <a:avLst/>
            <a:gdLst/>
            <a:ahLst/>
            <a:cxnLst/>
            <a:rect l="l" t="t" r="r" b="b"/>
            <a:pathLst>
              <a:path w="4511084" h="5683256">
                <a:moveTo>
                  <a:pt x="4511084" y="0"/>
                </a:moveTo>
                <a:lnTo>
                  <a:pt x="0" y="0"/>
                </a:lnTo>
                <a:lnTo>
                  <a:pt x="0" y="5683256"/>
                </a:lnTo>
                <a:lnTo>
                  <a:pt x="4511084" y="5683256"/>
                </a:lnTo>
                <a:lnTo>
                  <a:pt x="45110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294278">
            <a:off x="15204328" y="459083"/>
            <a:ext cx="1833980" cy="3561126"/>
          </a:xfrm>
          <a:custGeom>
            <a:avLst/>
            <a:gdLst/>
            <a:ahLst/>
            <a:cxnLst/>
            <a:rect l="l" t="t" r="r" b="b"/>
            <a:pathLst>
              <a:path w="1833980" h="3561126">
                <a:moveTo>
                  <a:pt x="0" y="0"/>
                </a:moveTo>
                <a:lnTo>
                  <a:pt x="1833980" y="0"/>
                </a:lnTo>
                <a:lnTo>
                  <a:pt x="1833980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86364" y="704074"/>
            <a:ext cx="10725036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6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Using </a:t>
            </a:r>
            <a:r>
              <a:rPr lang="vi-VN" sz="6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Pyspark </a:t>
            </a:r>
            <a:r>
              <a:rPr lang="en-US" sz="6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K-Means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9462E8-34A3-483E-988F-D34DE34180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2847869"/>
            <a:ext cx="14325600" cy="710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39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770339">
            <a:off x="2174684" y="376829"/>
            <a:ext cx="1638071" cy="1560635"/>
          </a:xfrm>
          <a:custGeom>
            <a:avLst/>
            <a:gdLst/>
            <a:ahLst/>
            <a:cxnLst/>
            <a:rect l="l" t="t" r="r" b="b"/>
            <a:pathLst>
              <a:path w="1638071" h="1560635">
                <a:moveTo>
                  <a:pt x="0" y="0"/>
                </a:moveTo>
                <a:lnTo>
                  <a:pt x="1638071" y="0"/>
                </a:lnTo>
                <a:lnTo>
                  <a:pt x="1638071" y="1560636"/>
                </a:lnTo>
                <a:lnTo>
                  <a:pt x="0" y="156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245019" flipH="1">
            <a:off x="15003758" y="7737129"/>
            <a:ext cx="4511084" cy="5683256"/>
          </a:xfrm>
          <a:custGeom>
            <a:avLst/>
            <a:gdLst/>
            <a:ahLst/>
            <a:cxnLst/>
            <a:rect l="l" t="t" r="r" b="b"/>
            <a:pathLst>
              <a:path w="4511084" h="5683256">
                <a:moveTo>
                  <a:pt x="4511084" y="0"/>
                </a:moveTo>
                <a:lnTo>
                  <a:pt x="0" y="0"/>
                </a:lnTo>
                <a:lnTo>
                  <a:pt x="0" y="5683256"/>
                </a:lnTo>
                <a:lnTo>
                  <a:pt x="4511084" y="5683256"/>
                </a:lnTo>
                <a:lnTo>
                  <a:pt x="45110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294278">
            <a:off x="16737927" y="4124302"/>
            <a:ext cx="1833980" cy="3561126"/>
          </a:xfrm>
          <a:custGeom>
            <a:avLst/>
            <a:gdLst/>
            <a:ahLst/>
            <a:cxnLst/>
            <a:rect l="l" t="t" r="r" b="b"/>
            <a:pathLst>
              <a:path w="1833980" h="3561126">
                <a:moveTo>
                  <a:pt x="0" y="0"/>
                </a:moveTo>
                <a:lnTo>
                  <a:pt x="1833980" y="0"/>
                </a:lnTo>
                <a:lnTo>
                  <a:pt x="1833980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86364" y="704074"/>
            <a:ext cx="10361206" cy="89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Using </a:t>
            </a:r>
            <a:r>
              <a:rPr lang="vi-VN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Pyspark</a:t>
            </a: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 GMM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E2B21-AB36-4F54-BA72-A06696A6C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9" y="2781300"/>
            <a:ext cx="11560699" cy="669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01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770339">
            <a:off x="430490" y="822175"/>
            <a:ext cx="1638071" cy="1560635"/>
          </a:xfrm>
          <a:custGeom>
            <a:avLst/>
            <a:gdLst/>
            <a:ahLst/>
            <a:cxnLst/>
            <a:rect l="l" t="t" r="r" b="b"/>
            <a:pathLst>
              <a:path w="1638071" h="1560635">
                <a:moveTo>
                  <a:pt x="0" y="0"/>
                </a:moveTo>
                <a:lnTo>
                  <a:pt x="1638071" y="0"/>
                </a:lnTo>
                <a:lnTo>
                  <a:pt x="1638071" y="1560636"/>
                </a:lnTo>
                <a:lnTo>
                  <a:pt x="0" y="156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245019" flipH="1">
            <a:off x="14521292" y="6462684"/>
            <a:ext cx="4511084" cy="5683256"/>
          </a:xfrm>
          <a:custGeom>
            <a:avLst/>
            <a:gdLst/>
            <a:ahLst/>
            <a:cxnLst/>
            <a:rect l="l" t="t" r="r" b="b"/>
            <a:pathLst>
              <a:path w="4511084" h="5683256">
                <a:moveTo>
                  <a:pt x="4511084" y="0"/>
                </a:moveTo>
                <a:lnTo>
                  <a:pt x="0" y="0"/>
                </a:lnTo>
                <a:lnTo>
                  <a:pt x="0" y="5683256"/>
                </a:lnTo>
                <a:lnTo>
                  <a:pt x="4511084" y="5683256"/>
                </a:lnTo>
                <a:lnTo>
                  <a:pt x="45110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1294278">
            <a:off x="16737927" y="4124302"/>
            <a:ext cx="1833980" cy="3561126"/>
          </a:xfrm>
          <a:custGeom>
            <a:avLst/>
            <a:gdLst/>
            <a:ahLst/>
            <a:cxnLst/>
            <a:rect l="l" t="t" r="r" b="b"/>
            <a:pathLst>
              <a:path w="1833980" h="3561126">
                <a:moveTo>
                  <a:pt x="0" y="0"/>
                </a:moveTo>
                <a:lnTo>
                  <a:pt x="1833980" y="0"/>
                </a:lnTo>
                <a:lnTo>
                  <a:pt x="1833980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33600" y="524755"/>
            <a:ext cx="13084698" cy="1796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Compare </a:t>
            </a:r>
            <a:r>
              <a:rPr lang="en-US" sz="8000" dirty="0" err="1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Pysark</a:t>
            </a: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8000" dirty="0" err="1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Kmean</a:t>
            </a: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 vs </a:t>
            </a:r>
            <a:r>
              <a:rPr lang="en-US" sz="8000" dirty="0" err="1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Pyspark</a:t>
            </a: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 GMM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17DC08-A4A2-4E61-AC3A-9D1C0E782B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1650" y="2617294"/>
            <a:ext cx="13084699" cy="611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33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770339">
            <a:off x="1040091" y="153520"/>
            <a:ext cx="1638071" cy="1560635"/>
          </a:xfrm>
          <a:custGeom>
            <a:avLst/>
            <a:gdLst/>
            <a:ahLst/>
            <a:cxnLst/>
            <a:rect l="l" t="t" r="r" b="b"/>
            <a:pathLst>
              <a:path w="1638071" h="1560635">
                <a:moveTo>
                  <a:pt x="0" y="0"/>
                </a:moveTo>
                <a:lnTo>
                  <a:pt x="1638071" y="0"/>
                </a:lnTo>
                <a:lnTo>
                  <a:pt x="1638071" y="1560636"/>
                </a:lnTo>
                <a:lnTo>
                  <a:pt x="0" y="156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245019" flipH="1">
            <a:off x="14978493" y="6478607"/>
            <a:ext cx="4511084" cy="5683256"/>
          </a:xfrm>
          <a:custGeom>
            <a:avLst/>
            <a:gdLst/>
            <a:ahLst/>
            <a:cxnLst/>
            <a:rect l="l" t="t" r="r" b="b"/>
            <a:pathLst>
              <a:path w="4511084" h="5683256">
                <a:moveTo>
                  <a:pt x="4511084" y="0"/>
                </a:moveTo>
                <a:lnTo>
                  <a:pt x="0" y="0"/>
                </a:lnTo>
                <a:lnTo>
                  <a:pt x="0" y="5683256"/>
                </a:lnTo>
                <a:lnTo>
                  <a:pt x="4511084" y="5683256"/>
                </a:lnTo>
                <a:lnTo>
                  <a:pt x="45110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294278">
            <a:off x="15523045" y="1952602"/>
            <a:ext cx="1833980" cy="3561126"/>
          </a:xfrm>
          <a:custGeom>
            <a:avLst/>
            <a:gdLst/>
            <a:ahLst/>
            <a:cxnLst/>
            <a:rect l="l" t="t" r="r" b="b"/>
            <a:pathLst>
              <a:path w="1833980" h="3561126">
                <a:moveTo>
                  <a:pt x="0" y="0"/>
                </a:moveTo>
                <a:lnTo>
                  <a:pt x="1833980" y="0"/>
                </a:lnTo>
                <a:lnTo>
                  <a:pt x="1833980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00400" y="663147"/>
            <a:ext cx="13239636" cy="89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Compare </a:t>
            </a:r>
            <a:r>
              <a:rPr lang="en-US" sz="8000" dirty="0" err="1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Pyspark</a:t>
            </a: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8000" dirty="0" err="1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và</a:t>
            </a: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8000" dirty="0" err="1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SKlearn</a:t>
            </a:r>
            <a:endParaRPr lang="en-US" sz="8000" dirty="0">
              <a:solidFill>
                <a:srgbClr val="5D3E24"/>
              </a:solidFill>
              <a:latin typeface="Bryndan Write"/>
              <a:ea typeface="Bryndan Write"/>
              <a:cs typeface="Bryndan Write"/>
              <a:sym typeface="Bryndan Write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EF54C3-3BF3-49B2-9787-8695C51BB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11477"/>
              </p:ext>
            </p:extLst>
          </p:nvPr>
        </p:nvGraphicFramePr>
        <p:xfrm>
          <a:off x="1447800" y="3584862"/>
          <a:ext cx="12573000" cy="4343400"/>
        </p:xfrm>
        <a:graphic>
          <a:graphicData uri="http://schemas.openxmlformats.org/drawingml/2006/table">
            <a:tbl>
              <a:tblPr/>
              <a:tblGrid>
                <a:gridCol w="4191000">
                  <a:extLst>
                    <a:ext uri="{9D8B030D-6E8A-4147-A177-3AD203B41FA5}">
                      <a16:colId xmlns:a16="http://schemas.microsoft.com/office/drawing/2014/main" val="1291711366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145278386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497325213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Silhouette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460083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algn="l"/>
                      <a:r>
                        <a:rPr lang="en-US" sz="4400" dirty="0"/>
                        <a:t>GMM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dirty="0" err="1"/>
                        <a:t>Sklearn</a:t>
                      </a:r>
                      <a:endParaRPr lang="en-US" sz="4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0.2385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320045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algn="l"/>
                      <a:r>
                        <a:rPr lang="en-US" sz="4400"/>
                        <a:t>KMeans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dirty="0" err="1"/>
                        <a:t>Sklearn</a:t>
                      </a:r>
                      <a:endParaRPr lang="en-US" sz="4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/>
                        <a:t>0.3315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25641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algn="l"/>
                      <a:r>
                        <a:rPr lang="en-US" sz="4400"/>
                        <a:t>GMM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dirty="0" err="1"/>
                        <a:t>PySpark</a:t>
                      </a:r>
                      <a:endParaRPr lang="en-US" sz="4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/>
                        <a:t>0.2080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573935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algn="l"/>
                      <a:r>
                        <a:rPr lang="en-US" sz="4400"/>
                        <a:t>KMeans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dirty="0" err="1"/>
                        <a:t>PySpark</a:t>
                      </a:r>
                      <a:endParaRPr lang="en-US" sz="4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0.5534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418484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13C41E02-1D9F-40D9-9A5B-6B899013B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210430"/>
            <a:ext cx="7924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Bảng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sánh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Silhouette Score</a:t>
            </a:r>
          </a:p>
        </p:txBody>
      </p:sp>
    </p:spTree>
    <p:extLst>
      <p:ext uri="{BB962C8B-B14F-4D97-AF65-F5344CB8AC3E}">
        <p14:creationId xmlns:p14="http://schemas.microsoft.com/office/powerpoint/2010/main" val="1938937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770339">
            <a:off x="781164" y="332406"/>
            <a:ext cx="1638071" cy="1560635"/>
          </a:xfrm>
          <a:custGeom>
            <a:avLst/>
            <a:gdLst/>
            <a:ahLst/>
            <a:cxnLst/>
            <a:rect l="l" t="t" r="r" b="b"/>
            <a:pathLst>
              <a:path w="1638071" h="1560635">
                <a:moveTo>
                  <a:pt x="0" y="0"/>
                </a:moveTo>
                <a:lnTo>
                  <a:pt x="1638071" y="0"/>
                </a:lnTo>
                <a:lnTo>
                  <a:pt x="1638071" y="1560636"/>
                </a:lnTo>
                <a:lnTo>
                  <a:pt x="0" y="156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294278">
            <a:off x="17140100" y="6513444"/>
            <a:ext cx="1833980" cy="3561126"/>
          </a:xfrm>
          <a:custGeom>
            <a:avLst/>
            <a:gdLst/>
            <a:ahLst/>
            <a:cxnLst/>
            <a:rect l="l" t="t" r="r" b="b"/>
            <a:pathLst>
              <a:path w="1833980" h="3561126">
                <a:moveTo>
                  <a:pt x="0" y="0"/>
                </a:moveTo>
                <a:lnTo>
                  <a:pt x="1833980" y="0"/>
                </a:lnTo>
                <a:lnTo>
                  <a:pt x="1833980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CB44085-9CFB-4E14-8B6C-4492449A4F93}"/>
              </a:ext>
            </a:extLst>
          </p:cNvPr>
          <p:cNvSpPr txBox="1"/>
          <p:nvPr/>
        </p:nvSpPr>
        <p:spPr>
          <a:xfrm>
            <a:off x="1447800" y="2576171"/>
            <a:ext cx="150876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3600" b="1" dirty="0">
                <a:latin typeface="+mj-lt"/>
              </a:rPr>
              <a:t>KMeans &gt; GMM về silhouette score</a:t>
            </a:r>
            <a:endParaRPr lang="vi-VN" sz="36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vi-VN" sz="3600" dirty="0">
                <a:latin typeface="+mj-lt"/>
              </a:rPr>
              <a:t>Cả trong sklearn và PySpark, KMeans có score cao hơn GMM.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3600" dirty="0">
                <a:latin typeface="+mj-lt"/>
              </a:rPr>
              <a:t>Điều này cho thấy: các cluster do KMeans tạo ra </a:t>
            </a:r>
            <a:r>
              <a:rPr lang="vi-VN" sz="3600" b="1" dirty="0">
                <a:latin typeface="+mj-lt"/>
              </a:rPr>
              <a:t>rõ ràng, tách biệt hơn</a:t>
            </a:r>
            <a:r>
              <a:rPr lang="vi-VN" sz="3600" dirty="0">
                <a:latin typeface="+mj-lt"/>
              </a:rPr>
              <a:t> theo khoảng cách Euclidean so với cluster GMM.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1B1472-2499-48EA-BD3B-E18D4DFC74D5}"/>
              </a:ext>
            </a:extLst>
          </p:cNvPr>
          <p:cNvSpPr txBox="1"/>
          <p:nvPr/>
        </p:nvSpPr>
        <p:spPr>
          <a:xfrm>
            <a:off x="1600200" y="5143500"/>
            <a:ext cx="165354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kumimoji="0" lang="en-US" altLang="en-US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PySpark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Silhouette score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PySpar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kumimoji="0" lang="vi-VN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PySpark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squaredEuclidean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scale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0479C-8468-48E8-A65C-F2183EDDA37F}"/>
              </a:ext>
            </a:extLst>
          </p:cNvPr>
          <p:cNvSpPr txBox="1"/>
          <p:nvPr/>
        </p:nvSpPr>
        <p:spPr>
          <a:xfrm>
            <a:off x="1981200" y="8022025"/>
            <a:ext cx="14706599" cy="850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40"/>
              </a:lnSpc>
            </a:pPr>
            <a:r>
              <a:rPr lang="en-US" sz="5400" dirty="0">
                <a:solidFill>
                  <a:srgbClr val="5D3E24"/>
                </a:solidFill>
                <a:latin typeface="+mj-lt"/>
                <a:ea typeface="Bryndan Write"/>
                <a:cs typeface="Bryndan Write"/>
                <a:sym typeface="Bryndan Write"/>
              </a:rPr>
              <a:t>=&gt;</a:t>
            </a:r>
            <a:r>
              <a:rPr lang="vi-VN" sz="5400" dirty="0">
                <a:solidFill>
                  <a:srgbClr val="5D3E24"/>
                </a:solidFill>
                <a:latin typeface="+mj-lt"/>
                <a:ea typeface="Bryndan Write"/>
                <a:cs typeface="Bryndan Write"/>
                <a:sym typeface="Bryndan Write"/>
              </a:rPr>
              <a:t>Chọn Kmeans Pyspark là tốt nhất</a:t>
            </a:r>
            <a:endParaRPr lang="en-US" sz="5400" dirty="0">
              <a:solidFill>
                <a:srgbClr val="5D3E24"/>
              </a:solidFill>
              <a:latin typeface="+mj-lt"/>
              <a:ea typeface="Bryndan Write"/>
              <a:cs typeface="Bryndan Write"/>
              <a:sym typeface="Bryndan Write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2960709-EF6E-4C54-BA70-08DFD51768D2}"/>
              </a:ext>
            </a:extLst>
          </p:cNvPr>
          <p:cNvSpPr txBox="1"/>
          <p:nvPr/>
        </p:nvSpPr>
        <p:spPr>
          <a:xfrm>
            <a:off x="2941213" y="663144"/>
            <a:ext cx="13239636" cy="89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Compare </a:t>
            </a:r>
            <a:r>
              <a:rPr lang="en-US" sz="8000" dirty="0" err="1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Pyspark</a:t>
            </a: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8000" dirty="0" err="1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và</a:t>
            </a: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8000" dirty="0" err="1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SKlearn</a:t>
            </a:r>
            <a:endParaRPr lang="en-US" sz="8000" dirty="0">
              <a:solidFill>
                <a:srgbClr val="5D3E24"/>
              </a:solidFill>
              <a:latin typeface="Bryndan Write"/>
              <a:ea typeface="Bryndan Write"/>
              <a:cs typeface="Bryndan Write"/>
              <a:sym typeface="Bryndan Write"/>
            </a:endParaRPr>
          </a:p>
        </p:txBody>
      </p:sp>
    </p:spTree>
    <p:extLst>
      <p:ext uri="{BB962C8B-B14F-4D97-AF65-F5344CB8AC3E}">
        <p14:creationId xmlns:p14="http://schemas.microsoft.com/office/powerpoint/2010/main" val="248872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4888" y="7305474"/>
            <a:ext cx="1154919" cy="1100323"/>
          </a:xfrm>
          <a:custGeom>
            <a:avLst/>
            <a:gdLst/>
            <a:ahLst/>
            <a:cxnLst/>
            <a:rect l="l" t="t" r="r" b="b"/>
            <a:pathLst>
              <a:path w="1154919" h="1100323">
                <a:moveTo>
                  <a:pt x="0" y="0"/>
                </a:moveTo>
                <a:lnTo>
                  <a:pt x="1154919" y="0"/>
                </a:lnTo>
                <a:lnTo>
                  <a:pt x="1154919" y="1100322"/>
                </a:lnTo>
                <a:lnTo>
                  <a:pt x="0" y="11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28646" y="6661168"/>
            <a:ext cx="1154919" cy="1288612"/>
          </a:xfrm>
          <a:custGeom>
            <a:avLst/>
            <a:gdLst/>
            <a:ahLst/>
            <a:cxnLst/>
            <a:rect l="l" t="t" r="r" b="b"/>
            <a:pathLst>
              <a:path w="1154919" h="1288612">
                <a:moveTo>
                  <a:pt x="0" y="0"/>
                </a:moveTo>
                <a:lnTo>
                  <a:pt x="1154919" y="0"/>
                </a:lnTo>
                <a:lnTo>
                  <a:pt x="1154919" y="1288612"/>
                </a:lnTo>
                <a:lnTo>
                  <a:pt x="0" y="1288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03541" y="989124"/>
            <a:ext cx="10169818" cy="89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vi-VN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Comment</a:t>
            </a:r>
            <a:endParaRPr lang="en-US" sz="8000" dirty="0">
              <a:solidFill>
                <a:srgbClr val="5D3E24"/>
              </a:solidFill>
              <a:latin typeface="Bryndan Write"/>
              <a:ea typeface="Bryndan Write"/>
              <a:cs typeface="Bryndan Write"/>
              <a:sym typeface="Bryndan Write"/>
            </a:endParaRPr>
          </a:p>
        </p:txBody>
      </p:sp>
      <p:sp>
        <p:nvSpPr>
          <p:cNvPr id="5" name="Freeform 5"/>
          <p:cNvSpPr/>
          <p:nvPr/>
        </p:nvSpPr>
        <p:spPr>
          <a:xfrm rot="1751388">
            <a:off x="-935829" y="-774598"/>
            <a:ext cx="3860617" cy="3924388"/>
          </a:xfrm>
          <a:custGeom>
            <a:avLst/>
            <a:gdLst/>
            <a:ahLst/>
            <a:cxnLst/>
            <a:rect l="l" t="t" r="r" b="b"/>
            <a:pathLst>
              <a:path w="3860617" h="3924388">
                <a:moveTo>
                  <a:pt x="0" y="0"/>
                </a:moveTo>
                <a:lnTo>
                  <a:pt x="3860618" y="0"/>
                </a:lnTo>
                <a:lnTo>
                  <a:pt x="3860618" y="3924389"/>
                </a:lnTo>
                <a:lnTo>
                  <a:pt x="0" y="39243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10636">
            <a:off x="2906790" y="629948"/>
            <a:ext cx="1157000" cy="1102305"/>
          </a:xfrm>
          <a:custGeom>
            <a:avLst/>
            <a:gdLst/>
            <a:ahLst/>
            <a:cxnLst/>
            <a:rect l="l" t="t" r="r" b="b"/>
            <a:pathLst>
              <a:path w="1157000" h="1102305">
                <a:moveTo>
                  <a:pt x="0" y="0"/>
                </a:moveTo>
                <a:lnTo>
                  <a:pt x="1156999" y="0"/>
                </a:lnTo>
                <a:lnTo>
                  <a:pt x="1156999" y="1102306"/>
                </a:lnTo>
                <a:lnTo>
                  <a:pt x="0" y="110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727740">
            <a:off x="15838390" y="800483"/>
            <a:ext cx="1833980" cy="3561126"/>
          </a:xfrm>
          <a:custGeom>
            <a:avLst/>
            <a:gdLst/>
            <a:ahLst/>
            <a:cxnLst/>
            <a:rect l="l" t="t" r="r" b="b"/>
            <a:pathLst>
              <a:path w="1833980" h="3561126">
                <a:moveTo>
                  <a:pt x="0" y="0"/>
                </a:moveTo>
                <a:lnTo>
                  <a:pt x="1833980" y="0"/>
                </a:lnTo>
                <a:lnTo>
                  <a:pt x="1833980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C5A28C6-4B79-4E1E-BB6B-99785AD0ED1D}"/>
              </a:ext>
            </a:extLst>
          </p:cNvPr>
          <p:cNvSpPr txBox="1"/>
          <p:nvPr/>
        </p:nvSpPr>
        <p:spPr>
          <a:xfrm>
            <a:off x="3050863" y="2727361"/>
            <a:ext cx="12722537" cy="4578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vi-VN" sz="3200" dirty="0">
                <a:solidFill>
                  <a:srgbClr val="5D3E24"/>
                </a:solidFill>
                <a:latin typeface="+mj-lt"/>
                <a:ea typeface="อีฟดอวอิ้ง"/>
                <a:cs typeface="อีฟดอวอิ้ง"/>
                <a:sym typeface="อีฟดอวอิ้ง"/>
              </a:rPr>
              <a:t>Nhìn chung cả 2 cách phân tích theo RFM và RFM + KMean</a:t>
            </a:r>
            <a:r>
              <a:rPr lang="en-US" sz="3200" dirty="0">
                <a:solidFill>
                  <a:srgbClr val="5D3E24"/>
                </a:solidFill>
                <a:latin typeface="+mj-lt"/>
                <a:ea typeface="อีฟดอวอิ้ง"/>
                <a:cs typeface="อีฟดอวอิ้ง"/>
                <a:sym typeface="อีฟดอวอิ้ง"/>
              </a:rPr>
              <a:t> + </a:t>
            </a:r>
            <a:r>
              <a:rPr lang="vi-VN" sz="3200" dirty="0">
                <a:solidFill>
                  <a:srgbClr val="5D3E24"/>
                </a:solidFill>
                <a:latin typeface="+mj-lt"/>
                <a:ea typeface="อีฟดอวอิ้ง"/>
                <a:cs typeface="อีฟดอวอิ้ง"/>
                <a:sym typeface="อีฟดอวอิ้ง"/>
              </a:rPr>
              <a:t>P</a:t>
            </a:r>
            <a:r>
              <a:rPr lang="en-US" sz="3200" dirty="0" err="1">
                <a:solidFill>
                  <a:srgbClr val="5D3E24"/>
                </a:solidFill>
                <a:latin typeface="+mj-lt"/>
                <a:ea typeface="อีฟดอวอิ้ง"/>
                <a:cs typeface="อีฟดอวอิ้ง"/>
                <a:sym typeface="อีฟดอวอิ้ง"/>
              </a:rPr>
              <a:t>yspark</a:t>
            </a:r>
            <a:r>
              <a:rPr lang="vi-VN" sz="3200" dirty="0">
                <a:solidFill>
                  <a:srgbClr val="5D3E24"/>
                </a:solidFill>
                <a:latin typeface="+mj-lt"/>
                <a:ea typeface="อีฟดอวอิ้ง"/>
                <a:cs typeface="อีฟดอวอิ้ง"/>
                <a:sym typeface="อีฟดอวอิ้ง"/>
              </a:rPr>
              <a:t> đều cho thấy cửa hàng đang hoạt động tốt với sự phân bổ của nhóm khách hàng </a:t>
            </a:r>
            <a:r>
              <a:rPr lang="en-US" sz="3200" dirty="0" err="1">
                <a:solidFill>
                  <a:srgbClr val="5D3E24"/>
                </a:solidFill>
                <a:latin typeface="Times New Roman" panose="02020603050405020304" pitchFamily="18" charset="0"/>
                <a:ea typeface="อีฟดอวอิ้ง"/>
                <a:cs typeface="Times New Roman" panose="02020603050405020304" pitchFamily="18" charset="0"/>
                <a:sym typeface="อีฟดอวอิ้ง"/>
              </a:rPr>
              <a:t>Trung</a:t>
            </a:r>
            <a:r>
              <a:rPr lang="en-US" sz="3200" dirty="0">
                <a:solidFill>
                  <a:srgbClr val="5D3E24"/>
                </a:solidFill>
                <a:latin typeface="Times New Roman" panose="02020603050405020304" pitchFamily="18" charset="0"/>
                <a:ea typeface="อีฟดอวอิ้ง"/>
                <a:cs typeface="Times New Roman" panose="02020603050405020304" pitchFamily="18" charset="0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Times New Roman" panose="02020603050405020304" pitchFamily="18" charset="0"/>
                <a:ea typeface="อีฟดอวอิ้ง"/>
                <a:cs typeface="Times New Roman" panose="02020603050405020304" pitchFamily="18" charset="0"/>
                <a:sym typeface="อีฟดอวอิ้ง"/>
              </a:rPr>
              <a:t>thành</a:t>
            </a:r>
            <a:r>
              <a:rPr lang="en-US" sz="3200" dirty="0">
                <a:solidFill>
                  <a:srgbClr val="5D3E24"/>
                </a:solidFill>
                <a:latin typeface="Times New Roman" panose="02020603050405020304" pitchFamily="18" charset="0"/>
                <a:ea typeface="อีฟดอวอิ้ง"/>
                <a:cs typeface="Times New Roman" panose="02020603050405020304" pitchFamily="18" charset="0"/>
                <a:sym typeface="อีฟดอวอิ้ง"/>
              </a:rPr>
              <a:t> </a:t>
            </a:r>
            <a:r>
              <a:rPr lang="vi-VN" sz="3200" dirty="0">
                <a:solidFill>
                  <a:srgbClr val="5D3E24"/>
                </a:solidFill>
                <a:latin typeface="+mj-lt"/>
                <a:ea typeface="อีฟดอวอิ้ง"/>
                <a:cs typeface="อีฟดอวอิ้ง"/>
                <a:sym typeface="อีฟดอวอิ้ง"/>
              </a:rPr>
              <a:t>OK + ổn áp, chiếm tỷ lệ lớn nhất. Nhóm khách </a:t>
            </a:r>
            <a:r>
              <a:rPr lang="en-US" sz="3200" dirty="0" err="1">
                <a:solidFill>
                  <a:srgbClr val="5D3E24"/>
                </a:solidFill>
                <a:latin typeface="Times New Roman" panose="02020603050405020304" pitchFamily="18" charset="0"/>
                <a:ea typeface="อีฟดอวอิ้ง"/>
                <a:cs typeface="Times New Roman" panose="02020603050405020304" pitchFamily="18" charset="0"/>
                <a:sym typeface="อีฟดอวอิ้ง"/>
              </a:rPr>
              <a:t>Rủi</a:t>
            </a:r>
            <a:r>
              <a:rPr lang="en-US" sz="3200" dirty="0">
                <a:solidFill>
                  <a:srgbClr val="5D3E24"/>
                </a:solidFill>
                <a:latin typeface="Times New Roman" panose="02020603050405020304" pitchFamily="18" charset="0"/>
                <a:ea typeface="อีฟดอวอิ้ง"/>
                <a:cs typeface="Times New Roman" panose="02020603050405020304" pitchFamily="18" charset="0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Times New Roman" panose="02020603050405020304" pitchFamily="18" charset="0"/>
                <a:ea typeface="อีฟดอวอิ้ง"/>
                <a:cs typeface="Times New Roman" panose="02020603050405020304" pitchFamily="18" charset="0"/>
                <a:sym typeface="อีฟดอวอิ้ง"/>
              </a:rPr>
              <a:t>ro</a:t>
            </a:r>
            <a:r>
              <a:rPr lang="en-US" sz="3200" dirty="0">
                <a:solidFill>
                  <a:srgbClr val="5D3E24"/>
                </a:solidFill>
                <a:latin typeface="Times New Roman" panose="02020603050405020304" pitchFamily="18" charset="0"/>
                <a:ea typeface="อีฟดอวอิ้ง"/>
                <a:cs typeface="Times New Roman" panose="02020603050405020304" pitchFamily="18" charset="0"/>
                <a:sym typeface="อีฟดอวอิ้ง"/>
              </a:rPr>
              <a:t> </a:t>
            </a:r>
            <a:r>
              <a:rPr lang="vi-VN" sz="3200" dirty="0">
                <a:solidFill>
                  <a:srgbClr val="5D3E24"/>
                </a:solidFill>
                <a:latin typeface="+mj-lt"/>
                <a:ea typeface="อีฟดอวอิ้ง"/>
                <a:cs typeface="อีฟดอวอิ้ง"/>
                <a:sym typeface="อีฟดอวอิ้ง"/>
              </a:rPr>
              <a:t>cũng chỉ chiếm 10%-15%. Ngoài ra, nhóm có phân tích thêm từng nhóm Cluster thường mua những category nào. Tuy nhiên, cũng không thu lại được hiệu quả cao lắm.</a:t>
            </a:r>
          </a:p>
          <a:p>
            <a:pPr algn="l">
              <a:lnSpc>
                <a:spcPts val="4480"/>
              </a:lnSpc>
            </a:pPr>
            <a:r>
              <a:rPr lang="vi-VN" sz="3200" dirty="0">
                <a:solidFill>
                  <a:srgbClr val="5D3E24"/>
                </a:solidFill>
                <a:latin typeface="+mj-lt"/>
                <a:ea typeface="อีฟดอวอิ้ง"/>
                <a:cs typeface="อีฟดอวอิ้ง"/>
                <a:sym typeface="อีฟดอวอิ้ง"/>
              </a:rPr>
              <a:t>=&gt; Phần dataset này, nhóm đề xuất nếu có dataset về ngày mua + giờ mua sẽ phân tích được hiệu suất khách tập trung ở khung giờ nào.</a:t>
            </a:r>
            <a:endParaRPr lang="en-US" sz="3200" dirty="0">
              <a:solidFill>
                <a:srgbClr val="5D3E24"/>
              </a:solidFill>
              <a:latin typeface="+mj-lt"/>
              <a:ea typeface="อีฟดอวอิ้ง"/>
              <a:cs typeface="อีฟดอวอิ้ง"/>
              <a:sym typeface="อีฟดอวอิ้ง"/>
            </a:endParaRPr>
          </a:p>
        </p:txBody>
      </p:sp>
    </p:spTree>
    <p:extLst>
      <p:ext uri="{BB962C8B-B14F-4D97-AF65-F5344CB8AC3E}">
        <p14:creationId xmlns:p14="http://schemas.microsoft.com/office/powerpoint/2010/main" val="233611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652">
            <a:off x="-5222022" y="1518712"/>
            <a:ext cx="9559336" cy="13515771"/>
          </a:xfrm>
          <a:custGeom>
            <a:avLst/>
            <a:gdLst/>
            <a:ahLst/>
            <a:cxnLst/>
            <a:rect l="l" t="t" r="r" b="b"/>
            <a:pathLst>
              <a:path w="9559336" h="13515771">
                <a:moveTo>
                  <a:pt x="0" y="0"/>
                </a:moveTo>
                <a:lnTo>
                  <a:pt x="9559336" y="0"/>
                </a:lnTo>
                <a:lnTo>
                  <a:pt x="9559336" y="13515771"/>
                </a:lnTo>
                <a:lnTo>
                  <a:pt x="0" y="13515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43308">
            <a:off x="577894" y="8506872"/>
            <a:ext cx="4047934" cy="4114800"/>
          </a:xfrm>
          <a:custGeom>
            <a:avLst/>
            <a:gdLst/>
            <a:ahLst/>
            <a:cxnLst/>
            <a:rect l="l" t="t" r="r" b="b"/>
            <a:pathLst>
              <a:path w="4047934" h="4114800">
                <a:moveTo>
                  <a:pt x="0" y="0"/>
                </a:moveTo>
                <a:lnTo>
                  <a:pt x="4047935" y="0"/>
                </a:lnTo>
                <a:lnTo>
                  <a:pt x="40479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912215">
            <a:off x="15966199" y="-7499984"/>
            <a:ext cx="9559336" cy="13515771"/>
          </a:xfrm>
          <a:custGeom>
            <a:avLst/>
            <a:gdLst/>
            <a:ahLst/>
            <a:cxnLst/>
            <a:rect l="l" t="t" r="r" b="b"/>
            <a:pathLst>
              <a:path w="9559336" h="13515771">
                <a:moveTo>
                  <a:pt x="0" y="0"/>
                </a:moveTo>
                <a:lnTo>
                  <a:pt x="9559336" y="0"/>
                </a:lnTo>
                <a:lnTo>
                  <a:pt x="9559336" y="13515770"/>
                </a:lnTo>
                <a:lnTo>
                  <a:pt x="0" y="13515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1241" y="7734064"/>
            <a:ext cx="1154919" cy="1288612"/>
          </a:xfrm>
          <a:custGeom>
            <a:avLst/>
            <a:gdLst/>
            <a:ahLst/>
            <a:cxnLst/>
            <a:rect l="l" t="t" r="r" b="b"/>
            <a:pathLst>
              <a:path w="1154919" h="1288612">
                <a:moveTo>
                  <a:pt x="0" y="0"/>
                </a:moveTo>
                <a:lnTo>
                  <a:pt x="1154918" y="0"/>
                </a:lnTo>
                <a:lnTo>
                  <a:pt x="1154918" y="1288612"/>
                </a:lnTo>
                <a:lnTo>
                  <a:pt x="0" y="1288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87466" y="397453"/>
            <a:ext cx="1154919" cy="1288612"/>
          </a:xfrm>
          <a:custGeom>
            <a:avLst/>
            <a:gdLst/>
            <a:ahLst/>
            <a:cxnLst/>
            <a:rect l="l" t="t" r="r" b="b"/>
            <a:pathLst>
              <a:path w="1154919" h="1288612">
                <a:moveTo>
                  <a:pt x="0" y="0"/>
                </a:moveTo>
                <a:lnTo>
                  <a:pt x="1154918" y="0"/>
                </a:lnTo>
                <a:lnTo>
                  <a:pt x="1154918" y="1288612"/>
                </a:lnTo>
                <a:lnTo>
                  <a:pt x="0" y="1288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5415">
            <a:off x="13022126" y="2520428"/>
            <a:ext cx="4730679" cy="4687672"/>
          </a:xfrm>
          <a:custGeom>
            <a:avLst/>
            <a:gdLst/>
            <a:ahLst/>
            <a:cxnLst/>
            <a:rect l="l" t="t" r="r" b="b"/>
            <a:pathLst>
              <a:path w="4730679" h="4687672">
                <a:moveTo>
                  <a:pt x="0" y="0"/>
                </a:moveTo>
                <a:lnTo>
                  <a:pt x="4730679" y="0"/>
                </a:lnTo>
                <a:lnTo>
                  <a:pt x="4730679" y="4687672"/>
                </a:lnTo>
                <a:lnTo>
                  <a:pt x="0" y="4687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244912" y="3748591"/>
            <a:ext cx="4297473" cy="4198005"/>
            <a:chOff x="0" y="0"/>
            <a:chExt cx="4828540" cy="4716780"/>
          </a:xfrm>
        </p:grpSpPr>
        <p:sp>
          <p:nvSpPr>
            <p:cNvPr id="9" name="Freeform 9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0"/>
              <a:stretch>
                <a:fillRect l="-23133" r="-2313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4286364" y="941865"/>
            <a:ext cx="9715272" cy="105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Business Objective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6159" y="2464216"/>
            <a:ext cx="9532238" cy="548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6"/>
              </a:lnSpc>
            </a:pP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Cửa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hàng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X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chủ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yếu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bán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các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sản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phẩm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thiết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yếu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cho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khách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hàng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như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rau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,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củ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,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quả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,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thịt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,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cá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,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trứng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,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sữa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,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nước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giải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khát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...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Khách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hàng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của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cửa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hàng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là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khách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hàng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mua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lẻ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.</a:t>
            </a:r>
          </a:p>
          <a:p>
            <a:pPr algn="l">
              <a:lnSpc>
                <a:spcPts val="4806"/>
              </a:lnSpc>
            </a:pPr>
            <a:endParaRPr lang="en-US" sz="3433" dirty="0">
              <a:solidFill>
                <a:srgbClr val="5D3E24"/>
              </a:solidFill>
              <a:latin typeface="อีฟดอวอิ้ง"/>
              <a:ea typeface="อีฟดอวอิ้ง"/>
              <a:cs typeface="อีฟดอวอิ้ง"/>
              <a:sym typeface="อีฟดอวอิ้ง"/>
            </a:endParaRPr>
          </a:p>
          <a:p>
            <a:pPr algn="l">
              <a:lnSpc>
                <a:spcPts val="4806"/>
              </a:lnSpc>
            </a:pP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Chủ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cửa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hàng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X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mong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muốn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có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thể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bán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được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nhiều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hàng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hóa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hơn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cũng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như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giới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thiệu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sản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phẩm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đến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đúng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đối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tượng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khách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hàng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,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chăm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sóc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và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làm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hài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lòng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khách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433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hàng</a:t>
            </a:r>
            <a:r>
              <a:rPr lang="en-US" sz="3433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7627132" y="-98286"/>
            <a:ext cx="9559336" cy="13515771"/>
          </a:xfrm>
          <a:custGeom>
            <a:avLst/>
            <a:gdLst/>
            <a:ahLst/>
            <a:cxnLst/>
            <a:rect l="l" t="t" r="r" b="b"/>
            <a:pathLst>
              <a:path w="9559336" h="13515771">
                <a:moveTo>
                  <a:pt x="0" y="0"/>
                </a:moveTo>
                <a:lnTo>
                  <a:pt x="9559336" y="0"/>
                </a:lnTo>
                <a:lnTo>
                  <a:pt x="9559336" y="13515770"/>
                </a:lnTo>
                <a:lnTo>
                  <a:pt x="0" y="13515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69384" y="3058369"/>
            <a:ext cx="9949233" cy="5155511"/>
          </a:xfrm>
          <a:custGeom>
            <a:avLst/>
            <a:gdLst/>
            <a:ahLst/>
            <a:cxnLst/>
            <a:rect l="l" t="t" r="r" b="b"/>
            <a:pathLst>
              <a:path w="9949233" h="5155511">
                <a:moveTo>
                  <a:pt x="0" y="0"/>
                </a:moveTo>
                <a:lnTo>
                  <a:pt x="9949232" y="0"/>
                </a:lnTo>
                <a:lnTo>
                  <a:pt x="9949232" y="5155512"/>
                </a:lnTo>
                <a:lnTo>
                  <a:pt x="0" y="5155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91924" y="5636125"/>
            <a:ext cx="1154919" cy="1100323"/>
          </a:xfrm>
          <a:custGeom>
            <a:avLst/>
            <a:gdLst/>
            <a:ahLst/>
            <a:cxnLst/>
            <a:rect l="l" t="t" r="r" b="b"/>
            <a:pathLst>
              <a:path w="1154919" h="1100323">
                <a:moveTo>
                  <a:pt x="0" y="0"/>
                </a:moveTo>
                <a:lnTo>
                  <a:pt x="1154919" y="0"/>
                </a:lnTo>
                <a:lnTo>
                  <a:pt x="1154919" y="1100323"/>
                </a:lnTo>
                <a:lnTo>
                  <a:pt x="0" y="11003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91972">
            <a:off x="14470294" y="1384814"/>
            <a:ext cx="2751926" cy="2726909"/>
          </a:xfrm>
          <a:custGeom>
            <a:avLst/>
            <a:gdLst/>
            <a:ahLst/>
            <a:cxnLst/>
            <a:rect l="l" t="t" r="r" b="b"/>
            <a:pathLst>
              <a:path w="2751926" h="2726909">
                <a:moveTo>
                  <a:pt x="0" y="0"/>
                </a:moveTo>
                <a:lnTo>
                  <a:pt x="2751926" y="0"/>
                </a:lnTo>
                <a:lnTo>
                  <a:pt x="2751926" y="2726909"/>
                </a:lnTo>
                <a:lnTo>
                  <a:pt x="0" y="27269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41157" y="4499194"/>
            <a:ext cx="1154919" cy="1288612"/>
          </a:xfrm>
          <a:custGeom>
            <a:avLst/>
            <a:gdLst/>
            <a:ahLst/>
            <a:cxnLst/>
            <a:rect l="l" t="t" r="r" b="b"/>
            <a:pathLst>
              <a:path w="1154919" h="1288612">
                <a:moveTo>
                  <a:pt x="0" y="0"/>
                </a:moveTo>
                <a:lnTo>
                  <a:pt x="1154919" y="0"/>
                </a:lnTo>
                <a:lnTo>
                  <a:pt x="1154919" y="1288612"/>
                </a:lnTo>
                <a:lnTo>
                  <a:pt x="0" y="12886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49988">
            <a:off x="-780442" y="8597639"/>
            <a:ext cx="4511084" cy="5683256"/>
          </a:xfrm>
          <a:custGeom>
            <a:avLst/>
            <a:gdLst/>
            <a:ahLst/>
            <a:cxnLst/>
            <a:rect l="l" t="t" r="r" b="b"/>
            <a:pathLst>
              <a:path w="4511084" h="5683256">
                <a:moveTo>
                  <a:pt x="0" y="0"/>
                </a:moveTo>
                <a:lnTo>
                  <a:pt x="4511085" y="0"/>
                </a:lnTo>
                <a:lnTo>
                  <a:pt x="4511085" y="5683256"/>
                </a:lnTo>
                <a:lnTo>
                  <a:pt x="0" y="56832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1471831" y="5429197"/>
            <a:ext cx="1833980" cy="3561126"/>
          </a:xfrm>
          <a:custGeom>
            <a:avLst/>
            <a:gdLst/>
            <a:ahLst/>
            <a:cxnLst/>
            <a:rect l="l" t="t" r="r" b="b"/>
            <a:pathLst>
              <a:path w="1833980" h="3561126">
                <a:moveTo>
                  <a:pt x="0" y="0"/>
                </a:moveTo>
                <a:lnTo>
                  <a:pt x="1833980" y="0"/>
                </a:lnTo>
                <a:lnTo>
                  <a:pt x="1833980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8677424">
            <a:off x="-1415710" y="-1848331"/>
            <a:ext cx="4047934" cy="4114800"/>
          </a:xfrm>
          <a:custGeom>
            <a:avLst/>
            <a:gdLst/>
            <a:ahLst/>
            <a:cxnLst/>
            <a:rect l="l" t="t" r="r" b="b"/>
            <a:pathLst>
              <a:path w="4047934" h="4114800">
                <a:moveTo>
                  <a:pt x="0" y="0"/>
                </a:moveTo>
                <a:lnTo>
                  <a:pt x="4047935" y="0"/>
                </a:lnTo>
                <a:lnTo>
                  <a:pt x="40479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328829" y="-82490"/>
            <a:ext cx="2532333" cy="2953158"/>
          </a:xfrm>
          <a:custGeom>
            <a:avLst/>
            <a:gdLst/>
            <a:ahLst/>
            <a:cxnLst/>
            <a:rect l="l" t="t" r="r" b="b"/>
            <a:pathLst>
              <a:path w="2532333" h="2953158">
                <a:moveTo>
                  <a:pt x="0" y="0"/>
                </a:moveTo>
                <a:lnTo>
                  <a:pt x="2532333" y="0"/>
                </a:lnTo>
                <a:lnTo>
                  <a:pt x="2532333" y="2953158"/>
                </a:lnTo>
                <a:lnTo>
                  <a:pt x="0" y="295315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770339">
            <a:off x="1399569" y="3058369"/>
            <a:ext cx="1978504" cy="1884974"/>
          </a:xfrm>
          <a:custGeom>
            <a:avLst/>
            <a:gdLst/>
            <a:ahLst/>
            <a:cxnLst/>
            <a:rect l="l" t="t" r="r" b="b"/>
            <a:pathLst>
              <a:path w="1978504" h="1884974">
                <a:moveTo>
                  <a:pt x="0" y="0"/>
                </a:moveTo>
                <a:lnTo>
                  <a:pt x="1978503" y="0"/>
                </a:lnTo>
                <a:lnTo>
                  <a:pt x="1978503" y="1884975"/>
                </a:lnTo>
                <a:lnTo>
                  <a:pt x="0" y="188497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2700000">
            <a:off x="11422985" y="418817"/>
            <a:ext cx="979994" cy="933667"/>
          </a:xfrm>
          <a:custGeom>
            <a:avLst/>
            <a:gdLst/>
            <a:ahLst/>
            <a:cxnLst/>
            <a:rect l="l" t="t" r="r" b="b"/>
            <a:pathLst>
              <a:path w="979994" h="933667">
                <a:moveTo>
                  <a:pt x="0" y="0"/>
                </a:moveTo>
                <a:lnTo>
                  <a:pt x="979993" y="0"/>
                </a:lnTo>
                <a:lnTo>
                  <a:pt x="979993" y="933667"/>
                </a:lnTo>
                <a:lnTo>
                  <a:pt x="0" y="93366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286364" y="3978209"/>
            <a:ext cx="9715272" cy="363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71"/>
              </a:lnSpc>
            </a:pPr>
            <a:r>
              <a:rPr lang="en-US" sz="14967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Thank</a:t>
            </a:r>
          </a:p>
          <a:p>
            <a:pPr algn="ctr">
              <a:lnSpc>
                <a:spcPts val="13171"/>
              </a:lnSpc>
            </a:pPr>
            <a:r>
              <a:rPr lang="en-US" sz="14967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2556069" y="2326365"/>
            <a:ext cx="13083313" cy="6779535"/>
          </a:xfrm>
          <a:custGeom>
            <a:avLst/>
            <a:gdLst/>
            <a:ahLst/>
            <a:cxnLst/>
            <a:rect l="l" t="t" r="r" b="b"/>
            <a:pathLst>
              <a:path w="13083313" h="6779535">
                <a:moveTo>
                  <a:pt x="0" y="0"/>
                </a:moveTo>
                <a:lnTo>
                  <a:pt x="13083313" y="0"/>
                </a:lnTo>
                <a:lnTo>
                  <a:pt x="13083313" y="6779535"/>
                </a:lnTo>
                <a:lnTo>
                  <a:pt x="0" y="6779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4904" y="8267700"/>
            <a:ext cx="1154919" cy="1100323"/>
          </a:xfrm>
          <a:custGeom>
            <a:avLst/>
            <a:gdLst/>
            <a:ahLst/>
            <a:cxnLst/>
            <a:rect l="l" t="t" r="r" b="b"/>
            <a:pathLst>
              <a:path w="1154919" h="1100323">
                <a:moveTo>
                  <a:pt x="0" y="0"/>
                </a:moveTo>
                <a:lnTo>
                  <a:pt x="1154919" y="0"/>
                </a:lnTo>
                <a:lnTo>
                  <a:pt x="1154919" y="1100322"/>
                </a:lnTo>
                <a:lnTo>
                  <a:pt x="0" y="110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54163" y="1180013"/>
            <a:ext cx="1154919" cy="1288612"/>
          </a:xfrm>
          <a:custGeom>
            <a:avLst/>
            <a:gdLst/>
            <a:ahLst/>
            <a:cxnLst/>
            <a:rect l="l" t="t" r="r" b="b"/>
            <a:pathLst>
              <a:path w="1154919" h="1288612">
                <a:moveTo>
                  <a:pt x="0" y="0"/>
                </a:moveTo>
                <a:lnTo>
                  <a:pt x="1154919" y="0"/>
                </a:lnTo>
                <a:lnTo>
                  <a:pt x="1154919" y="1288612"/>
                </a:lnTo>
                <a:lnTo>
                  <a:pt x="0" y="1288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86364" y="1181100"/>
            <a:ext cx="9715272" cy="105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Business Objective</a:t>
            </a:r>
          </a:p>
        </p:txBody>
      </p:sp>
      <p:sp>
        <p:nvSpPr>
          <p:cNvPr id="8" name="Freeform 8"/>
          <p:cNvSpPr/>
          <p:nvPr/>
        </p:nvSpPr>
        <p:spPr>
          <a:xfrm rot="1751388">
            <a:off x="-727692" y="-641261"/>
            <a:ext cx="3860617" cy="3924388"/>
          </a:xfrm>
          <a:custGeom>
            <a:avLst/>
            <a:gdLst/>
            <a:ahLst/>
            <a:cxnLst/>
            <a:rect l="l" t="t" r="r" b="b"/>
            <a:pathLst>
              <a:path w="3860617" h="3924388">
                <a:moveTo>
                  <a:pt x="0" y="0"/>
                </a:moveTo>
                <a:lnTo>
                  <a:pt x="3860618" y="0"/>
                </a:lnTo>
                <a:lnTo>
                  <a:pt x="3860618" y="3924389"/>
                </a:lnTo>
                <a:lnTo>
                  <a:pt x="0" y="39243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810636">
            <a:off x="3266264" y="769781"/>
            <a:ext cx="1157000" cy="1102305"/>
          </a:xfrm>
          <a:custGeom>
            <a:avLst/>
            <a:gdLst/>
            <a:ahLst/>
            <a:cxnLst/>
            <a:rect l="l" t="t" r="r" b="b"/>
            <a:pathLst>
              <a:path w="1157000" h="1102305">
                <a:moveTo>
                  <a:pt x="0" y="0"/>
                </a:moveTo>
                <a:lnTo>
                  <a:pt x="1156999" y="0"/>
                </a:lnTo>
                <a:lnTo>
                  <a:pt x="1156999" y="1102306"/>
                </a:lnTo>
                <a:lnTo>
                  <a:pt x="0" y="1102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1155987">
            <a:off x="15692093" y="6657386"/>
            <a:ext cx="1833980" cy="3561126"/>
          </a:xfrm>
          <a:custGeom>
            <a:avLst/>
            <a:gdLst/>
            <a:ahLst/>
            <a:cxnLst/>
            <a:rect l="l" t="t" r="r" b="b"/>
            <a:pathLst>
              <a:path w="1833980" h="3561126">
                <a:moveTo>
                  <a:pt x="0" y="0"/>
                </a:moveTo>
                <a:lnTo>
                  <a:pt x="1833980" y="0"/>
                </a:lnTo>
                <a:lnTo>
                  <a:pt x="1833980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00076" y="3575664"/>
            <a:ext cx="12930827" cy="359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Using RFM Analysis with </a:t>
            </a:r>
            <a:r>
              <a:rPr lang="en-US" sz="8000" dirty="0" err="1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Sklearn</a:t>
            </a: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 K-Means and GMM</a:t>
            </a:r>
            <a:b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</a:b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vs</a:t>
            </a:r>
          </a:p>
          <a:p>
            <a:pPr algn="ctr">
              <a:lnSpc>
                <a:spcPts val="7040"/>
              </a:lnSpc>
            </a:pPr>
            <a:r>
              <a:rPr lang="en-US" sz="8000" dirty="0" err="1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Pyspark</a:t>
            </a: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8000" dirty="0" err="1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Kmean</a:t>
            </a: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 and GMM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86364" y="1181100"/>
            <a:ext cx="9715272" cy="105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Data Acquirement</a:t>
            </a:r>
          </a:p>
        </p:txBody>
      </p:sp>
      <p:sp>
        <p:nvSpPr>
          <p:cNvPr id="3" name="Freeform 3"/>
          <p:cNvSpPr/>
          <p:nvPr/>
        </p:nvSpPr>
        <p:spPr>
          <a:xfrm rot="1049988">
            <a:off x="16487732" y="5751023"/>
            <a:ext cx="5127233" cy="6459507"/>
          </a:xfrm>
          <a:custGeom>
            <a:avLst/>
            <a:gdLst/>
            <a:ahLst/>
            <a:cxnLst/>
            <a:rect l="l" t="t" r="r" b="b"/>
            <a:pathLst>
              <a:path w="5127233" h="6459507">
                <a:moveTo>
                  <a:pt x="0" y="0"/>
                </a:moveTo>
                <a:lnTo>
                  <a:pt x="5127234" y="0"/>
                </a:lnTo>
                <a:lnTo>
                  <a:pt x="5127234" y="6459507"/>
                </a:lnTo>
                <a:lnTo>
                  <a:pt x="0" y="6459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623996">
            <a:off x="15810162" y="5174211"/>
            <a:ext cx="1833980" cy="3561126"/>
          </a:xfrm>
          <a:custGeom>
            <a:avLst/>
            <a:gdLst/>
            <a:ahLst/>
            <a:cxnLst/>
            <a:rect l="l" t="t" r="r" b="b"/>
            <a:pathLst>
              <a:path w="1833980" h="3561126">
                <a:moveTo>
                  <a:pt x="0" y="0"/>
                </a:moveTo>
                <a:lnTo>
                  <a:pt x="1833979" y="0"/>
                </a:lnTo>
                <a:lnTo>
                  <a:pt x="1833979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78161" y="2190342"/>
            <a:ext cx="2532333" cy="2953158"/>
          </a:xfrm>
          <a:custGeom>
            <a:avLst/>
            <a:gdLst/>
            <a:ahLst/>
            <a:cxnLst/>
            <a:rect l="l" t="t" r="r" b="b"/>
            <a:pathLst>
              <a:path w="2532333" h="2953158">
                <a:moveTo>
                  <a:pt x="0" y="0"/>
                </a:moveTo>
                <a:lnTo>
                  <a:pt x="2532333" y="0"/>
                </a:lnTo>
                <a:lnTo>
                  <a:pt x="2532333" y="2953158"/>
                </a:lnTo>
                <a:lnTo>
                  <a:pt x="0" y="2953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428772" flipV="1">
            <a:off x="-3201010" y="-2633043"/>
            <a:ext cx="5127233" cy="6459507"/>
          </a:xfrm>
          <a:custGeom>
            <a:avLst/>
            <a:gdLst/>
            <a:ahLst/>
            <a:cxnLst/>
            <a:rect l="l" t="t" r="r" b="b"/>
            <a:pathLst>
              <a:path w="5127233" h="6459507">
                <a:moveTo>
                  <a:pt x="0" y="6459506"/>
                </a:moveTo>
                <a:lnTo>
                  <a:pt x="5127233" y="6459506"/>
                </a:lnTo>
                <a:lnTo>
                  <a:pt x="5127233" y="0"/>
                </a:lnTo>
                <a:lnTo>
                  <a:pt x="0" y="0"/>
                </a:lnTo>
                <a:lnTo>
                  <a:pt x="0" y="64595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32055">
            <a:off x="696072" y="1086497"/>
            <a:ext cx="1833980" cy="3561126"/>
          </a:xfrm>
          <a:custGeom>
            <a:avLst/>
            <a:gdLst/>
            <a:ahLst/>
            <a:cxnLst/>
            <a:rect l="l" t="t" r="r" b="b"/>
            <a:pathLst>
              <a:path w="1833980" h="3561126">
                <a:moveTo>
                  <a:pt x="0" y="0"/>
                </a:moveTo>
                <a:lnTo>
                  <a:pt x="1833979" y="0"/>
                </a:lnTo>
                <a:lnTo>
                  <a:pt x="1833979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919272" y="5143500"/>
            <a:ext cx="2532333" cy="2953158"/>
          </a:xfrm>
          <a:custGeom>
            <a:avLst/>
            <a:gdLst/>
            <a:ahLst/>
            <a:cxnLst/>
            <a:rect l="l" t="t" r="r" b="b"/>
            <a:pathLst>
              <a:path w="2532333" h="2953158">
                <a:moveTo>
                  <a:pt x="0" y="0"/>
                </a:moveTo>
                <a:lnTo>
                  <a:pt x="2532333" y="0"/>
                </a:lnTo>
                <a:lnTo>
                  <a:pt x="2532333" y="2953158"/>
                </a:lnTo>
                <a:lnTo>
                  <a:pt x="0" y="2953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810636">
            <a:off x="-623410" y="8297552"/>
            <a:ext cx="3304221" cy="3148021"/>
          </a:xfrm>
          <a:custGeom>
            <a:avLst/>
            <a:gdLst/>
            <a:ahLst/>
            <a:cxnLst/>
            <a:rect l="l" t="t" r="r" b="b"/>
            <a:pathLst>
              <a:path w="3304221" h="3148021">
                <a:moveTo>
                  <a:pt x="0" y="0"/>
                </a:moveTo>
                <a:lnTo>
                  <a:pt x="3304220" y="0"/>
                </a:lnTo>
                <a:lnTo>
                  <a:pt x="3304220" y="3148021"/>
                </a:lnTo>
                <a:lnTo>
                  <a:pt x="0" y="3148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8026575">
            <a:off x="15854018" y="-988822"/>
            <a:ext cx="3304221" cy="3148021"/>
          </a:xfrm>
          <a:custGeom>
            <a:avLst/>
            <a:gdLst/>
            <a:ahLst/>
            <a:cxnLst/>
            <a:rect l="l" t="t" r="r" b="b"/>
            <a:pathLst>
              <a:path w="3304221" h="3148021">
                <a:moveTo>
                  <a:pt x="0" y="0"/>
                </a:moveTo>
                <a:lnTo>
                  <a:pt x="3304221" y="0"/>
                </a:lnTo>
                <a:lnTo>
                  <a:pt x="3304221" y="3148021"/>
                </a:lnTo>
                <a:lnTo>
                  <a:pt x="0" y="3148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2218820" y="2510537"/>
            <a:ext cx="6650215" cy="6589759"/>
          </a:xfrm>
          <a:custGeom>
            <a:avLst/>
            <a:gdLst/>
            <a:ahLst/>
            <a:cxnLst/>
            <a:rect l="l" t="t" r="r" b="b"/>
            <a:pathLst>
              <a:path w="6650215" h="6589759">
                <a:moveTo>
                  <a:pt x="6650216" y="0"/>
                </a:moveTo>
                <a:lnTo>
                  <a:pt x="0" y="0"/>
                </a:lnTo>
                <a:lnTo>
                  <a:pt x="0" y="6589759"/>
                </a:lnTo>
                <a:lnTo>
                  <a:pt x="6650216" y="6589759"/>
                </a:lnTo>
                <a:lnTo>
                  <a:pt x="665021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9474794" y="2630056"/>
            <a:ext cx="6408984" cy="6350720"/>
          </a:xfrm>
          <a:custGeom>
            <a:avLst/>
            <a:gdLst/>
            <a:ahLst/>
            <a:cxnLst/>
            <a:rect l="l" t="t" r="r" b="b"/>
            <a:pathLst>
              <a:path w="6408984" h="6350720">
                <a:moveTo>
                  <a:pt x="6408984" y="0"/>
                </a:moveTo>
                <a:lnTo>
                  <a:pt x="0" y="0"/>
                </a:lnTo>
                <a:lnTo>
                  <a:pt x="0" y="6350721"/>
                </a:lnTo>
                <a:lnTo>
                  <a:pt x="6408984" y="6350721"/>
                </a:lnTo>
                <a:lnTo>
                  <a:pt x="640898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856585" y="2526065"/>
            <a:ext cx="1367356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600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67757" y="5010150"/>
            <a:ext cx="5945012" cy="242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3384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Products_with_Categories.csv: toàn bộ sản phẩm của cửa hàng kèm theo giá và loại sản phẩm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25791" y="2631708"/>
            <a:ext cx="1367356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600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89835" y="5015317"/>
            <a:ext cx="5621547" cy="228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Transactions.csv: thông tin các giao dịch của khách hàng gồm: Member_number, Date, productId, Items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8530636" y="-1614385"/>
            <a:ext cx="9559336" cy="13515771"/>
          </a:xfrm>
          <a:custGeom>
            <a:avLst/>
            <a:gdLst/>
            <a:ahLst/>
            <a:cxnLst/>
            <a:rect l="l" t="t" r="r" b="b"/>
            <a:pathLst>
              <a:path w="9559336" h="13515771">
                <a:moveTo>
                  <a:pt x="0" y="0"/>
                </a:moveTo>
                <a:lnTo>
                  <a:pt x="9559336" y="0"/>
                </a:lnTo>
                <a:lnTo>
                  <a:pt x="9559336" y="13515770"/>
                </a:lnTo>
                <a:lnTo>
                  <a:pt x="0" y="13515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17259186" y="-1614385"/>
            <a:ext cx="9559336" cy="13515771"/>
          </a:xfrm>
          <a:custGeom>
            <a:avLst/>
            <a:gdLst/>
            <a:ahLst/>
            <a:cxnLst/>
            <a:rect l="l" t="t" r="r" b="b"/>
            <a:pathLst>
              <a:path w="9559336" h="13515771">
                <a:moveTo>
                  <a:pt x="9559336" y="0"/>
                </a:moveTo>
                <a:lnTo>
                  <a:pt x="0" y="0"/>
                </a:lnTo>
                <a:lnTo>
                  <a:pt x="0" y="13515770"/>
                </a:lnTo>
                <a:lnTo>
                  <a:pt x="9559336" y="13515770"/>
                </a:lnTo>
                <a:lnTo>
                  <a:pt x="95593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49988">
            <a:off x="16487732" y="5751023"/>
            <a:ext cx="5127233" cy="6459507"/>
          </a:xfrm>
          <a:custGeom>
            <a:avLst/>
            <a:gdLst/>
            <a:ahLst/>
            <a:cxnLst/>
            <a:rect l="l" t="t" r="r" b="b"/>
            <a:pathLst>
              <a:path w="5127233" h="6459507">
                <a:moveTo>
                  <a:pt x="0" y="0"/>
                </a:moveTo>
                <a:lnTo>
                  <a:pt x="5127234" y="0"/>
                </a:lnTo>
                <a:lnTo>
                  <a:pt x="5127234" y="6459507"/>
                </a:lnTo>
                <a:lnTo>
                  <a:pt x="0" y="6459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8428772" flipV="1">
            <a:off x="-3201010" y="-2633043"/>
            <a:ext cx="5127233" cy="6459507"/>
          </a:xfrm>
          <a:custGeom>
            <a:avLst/>
            <a:gdLst/>
            <a:ahLst/>
            <a:cxnLst/>
            <a:rect l="l" t="t" r="r" b="b"/>
            <a:pathLst>
              <a:path w="5127233" h="6459507">
                <a:moveTo>
                  <a:pt x="0" y="6459506"/>
                </a:moveTo>
                <a:lnTo>
                  <a:pt x="5127233" y="6459506"/>
                </a:lnTo>
                <a:lnTo>
                  <a:pt x="5127233" y="0"/>
                </a:lnTo>
                <a:lnTo>
                  <a:pt x="0" y="0"/>
                </a:lnTo>
                <a:lnTo>
                  <a:pt x="0" y="64595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81727" y="1028700"/>
            <a:ext cx="1154919" cy="1288612"/>
          </a:xfrm>
          <a:custGeom>
            <a:avLst/>
            <a:gdLst/>
            <a:ahLst/>
            <a:cxnLst/>
            <a:rect l="l" t="t" r="r" b="b"/>
            <a:pathLst>
              <a:path w="1154919" h="1288612">
                <a:moveTo>
                  <a:pt x="0" y="0"/>
                </a:moveTo>
                <a:lnTo>
                  <a:pt x="1154918" y="0"/>
                </a:lnTo>
                <a:lnTo>
                  <a:pt x="1154918" y="1288612"/>
                </a:lnTo>
                <a:lnTo>
                  <a:pt x="0" y="1288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451241" y="7969688"/>
            <a:ext cx="1154919" cy="1288612"/>
          </a:xfrm>
          <a:custGeom>
            <a:avLst/>
            <a:gdLst/>
            <a:ahLst/>
            <a:cxnLst/>
            <a:rect l="l" t="t" r="r" b="b"/>
            <a:pathLst>
              <a:path w="1154919" h="1288612">
                <a:moveTo>
                  <a:pt x="1154918" y="0"/>
                </a:moveTo>
                <a:lnTo>
                  <a:pt x="0" y="0"/>
                </a:lnTo>
                <a:lnTo>
                  <a:pt x="0" y="1288612"/>
                </a:lnTo>
                <a:lnTo>
                  <a:pt x="1154918" y="1288612"/>
                </a:lnTo>
                <a:lnTo>
                  <a:pt x="115491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38438" y="2766363"/>
            <a:ext cx="4355500" cy="6491937"/>
          </a:xfrm>
          <a:custGeom>
            <a:avLst/>
            <a:gdLst/>
            <a:ahLst/>
            <a:cxnLst/>
            <a:rect l="l" t="t" r="r" b="b"/>
            <a:pathLst>
              <a:path w="4355500" h="6491937">
                <a:moveTo>
                  <a:pt x="0" y="0"/>
                </a:moveTo>
                <a:lnTo>
                  <a:pt x="4355500" y="0"/>
                </a:lnTo>
                <a:lnTo>
                  <a:pt x="4355500" y="6491937"/>
                </a:lnTo>
                <a:lnTo>
                  <a:pt x="0" y="64919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86364" y="1181100"/>
            <a:ext cx="10504747" cy="105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Data preparation steps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83676" y="5038173"/>
            <a:ext cx="3065023" cy="315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Xử</a:t>
            </a:r>
            <a:r>
              <a:rPr lang="en-US" sz="2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lý</a:t>
            </a:r>
            <a:r>
              <a:rPr lang="en-US" sz="2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cột</a:t>
            </a:r>
            <a:r>
              <a:rPr lang="en-US" sz="2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ngày</a:t>
            </a:r>
            <a:r>
              <a:rPr lang="en-US" sz="2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(Date)</a:t>
            </a: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Chuyển</a:t>
            </a:r>
            <a:r>
              <a:rPr lang="en-US" sz="2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Date </a:t>
            </a:r>
            <a:r>
              <a:rPr lang="en-US" sz="2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từ</a:t>
            </a:r>
            <a:r>
              <a:rPr lang="en-US" sz="2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chuỗi</a:t>
            </a:r>
            <a:r>
              <a:rPr lang="en-US" sz="2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sang </a:t>
            </a:r>
            <a:r>
              <a:rPr lang="en-US" sz="2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kiểu</a:t>
            </a:r>
            <a:r>
              <a:rPr lang="en-US" sz="2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datetime.</a:t>
            </a: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Tính</a:t>
            </a:r>
            <a:r>
              <a:rPr lang="en-US" sz="2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ngày</a:t>
            </a:r>
            <a:r>
              <a:rPr lang="en-US" sz="2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tham</a:t>
            </a:r>
            <a:r>
              <a:rPr lang="en-US" sz="2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chiếu</a:t>
            </a:r>
            <a:r>
              <a:rPr lang="en-US" sz="2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(max date) </a:t>
            </a:r>
            <a:r>
              <a:rPr lang="en-US" sz="2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để</a:t>
            </a:r>
            <a:r>
              <a:rPr lang="en-US" sz="2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tính</a:t>
            </a:r>
            <a:r>
              <a:rPr lang="en-US" sz="2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Recency.</a:t>
            </a: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5D3E24"/>
              </a:solidFill>
              <a:latin typeface="อีฟดอวอิ้ง"/>
              <a:ea typeface="อีฟดอวอิ้ง"/>
              <a:cs typeface="อีฟดอวอิ้ง"/>
              <a:sym typeface="อีฟดอวอิ้ง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100067" y="4143742"/>
            <a:ext cx="3232240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6000">
                <a:solidFill>
                  <a:srgbClr val="E88E6C"/>
                </a:solidFill>
                <a:latin typeface="Bryndan Write"/>
                <a:ea typeface="Bryndan Write"/>
                <a:cs typeface="Bryndan Write"/>
                <a:sym typeface="Bryndan Write"/>
              </a:rPr>
              <a:t>Step 1</a:t>
            </a:r>
          </a:p>
        </p:txBody>
      </p:sp>
      <p:sp>
        <p:nvSpPr>
          <p:cNvPr id="12" name="Freeform 12"/>
          <p:cNvSpPr/>
          <p:nvPr/>
        </p:nvSpPr>
        <p:spPr>
          <a:xfrm>
            <a:off x="6966250" y="2766363"/>
            <a:ext cx="4355500" cy="6491937"/>
          </a:xfrm>
          <a:custGeom>
            <a:avLst/>
            <a:gdLst/>
            <a:ahLst/>
            <a:cxnLst/>
            <a:rect l="l" t="t" r="r" b="b"/>
            <a:pathLst>
              <a:path w="4355500" h="6491937">
                <a:moveTo>
                  <a:pt x="0" y="0"/>
                </a:moveTo>
                <a:lnTo>
                  <a:pt x="4355500" y="0"/>
                </a:lnTo>
                <a:lnTo>
                  <a:pt x="4355500" y="6491937"/>
                </a:lnTo>
                <a:lnTo>
                  <a:pt x="0" y="64919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611489" y="5038173"/>
            <a:ext cx="3065023" cy="315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Tạo biến giá trị giao dịch (amount)</a:t>
            </a: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Công thức: amount = price * items.</a:t>
            </a: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Dùng để tính Monetary (tổng chi tiêu).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5D3E24"/>
              </a:solidFill>
              <a:latin typeface="อีฟดอวอิ้ง"/>
              <a:ea typeface="อีฟดอวอิ้ง"/>
              <a:cs typeface="อีฟดอวอิ้ง"/>
              <a:sym typeface="อีฟดอวอิ้ง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527880" y="4143742"/>
            <a:ext cx="3232240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6000">
                <a:solidFill>
                  <a:srgbClr val="E88E6C"/>
                </a:solidFill>
                <a:latin typeface="Bryndan Write"/>
                <a:ea typeface="Bryndan Write"/>
                <a:cs typeface="Bryndan Write"/>
                <a:sym typeface="Bryndan Write"/>
              </a:rPr>
              <a:t>Step 2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394062" y="2766363"/>
            <a:ext cx="4355500" cy="6491937"/>
          </a:xfrm>
          <a:custGeom>
            <a:avLst/>
            <a:gdLst/>
            <a:ahLst/>
            <a:cxnLst/>
            <a:rect l="l" t="t" r="r" b="b"/>
            <a:pathLst>
              <a:path w="4355500" h="6491937">
                <a:moveTo>
                  <a:pt x="0" y="0"/>
                </a:moveTo>
                <a:lnTo>
                  <a:pt x="4355500" y="0"/>
                </a:lnTo>
                <a:lnTo>
                  <a:pt x="4355500" y="6491937"/>
                </a:lnTo>
                <a:lnTo>
                  <a:pt x="0" y="64919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039301" y="5038173"/>
            <a:ext cx="3065023" cy="3935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Tạo bảng RFM</a:t>
            </a: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Recency: (ngày tham chiếu – ngày mua cuối cùng) theo khách hàng.</a:t>
            </a: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Frequency: số lần mua hàng.</a:t>
            </a: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Monetary: tổng amount.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5D3E24"/>
              </a:solidFill>
              <a:latin typeface="อีฟดอวอิ้ง"/>
              <a:ea typeface="อีฟดอวอิ้ง"/>
              <a:cs typeface="อีฟดอวอิ้ง"/>
              <a:sym typeface="อีฟดอวอิ้ง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955692" y="4143742"/>
            <a:ext cx="3232240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6000">
                <a:solidFill>
                  <a:srgbClr val="E88E6C"/>
                </a:solidFill>
                <a:latin typeface="Bryndan Write"/>
                <a:ea typeface="Bryndan Write"/>
                <a:cs typeface="Bryndan Write"/>
                <a:sym typeface="Bryndan Write"/>
              </a:rPr>
              <a:t>Step 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9988">
            <a:off x="16487732" y="5751023"/>
            <a:ext cx="5127233" cy="6459507"/>
          </a:xfrm>
          <a:custGeom>
            <a:avLst/>
            <a:gdLst/>
            <a:ahLst/>
            <a:cxnLst/>
            <a:rect l="l" t="t" r="r" b="b"/>
            <a:pathLst>
              <a:path w="5127233" h="6459507">
                <a:moveTo>
                  <a:pt x="0" y="0"/>
                </a:moveTo>
                <a:lnTo>
                  <a:pt x="5127234" y="0"/>
                </a:lnTo>
                <a:lnTo>
                  <a:pt x="5127234" y="6459507"/>
                </a:lnTo>
                <a:lnTo>
                  <a:pt x="0" y="6459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623996">
            <a:off x="15582230" y="5652580"/>
            <a:ext cx="1833980" cy="3561126"/>
          </a:xfrm>
          <a:custGeom>
            <a:avLst/>
            <a:gdLst/>
            <a:ahLst/>
            <a:cxnLst/>
            <a:rect l="l" t="t" r="r" b="b"/>
            <a:pathLst>
              <a:path w="1833980" h="3561126">
                <a:moveTo>
                  <a:pt x="0" y="0"/>
                </a:moveTo>
                <a:lnTo>
                  <a:pt x="1833980" y="0"/>
                </a:lnTo>
                <a:lnTo>
                  <a:pt x="1833980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78161" y="2190342"/>
            <a:ext cx="2532333" cy="2953158"/>
          </a:xfrm>
          <a:custGeom>
            <a:avLst/>
            <a:gdLst/>
            <a:ahLst/>
            <a:cxnLst/>
            <a:rect l="l" t="t" r="r" b="b"/>
            <a:pathLst>
              <a:path w="2532333" h="2953158">
                <a:moveTo>
                  <a:pt x="0" y="0"/>
                </a:moveTo>
                <a:lnTo>
                  <a:pt x="2532333" y="0"/>
                </a:lnTo>
                <a:lnTo>
                  <a:pt x="2532333" y="2953158"/>
                </a:lnTo>
                <a:lnTo>
                  <a:pt x="0" y="2953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8428772" flipV="1">
            <a:off x="-3201010" y="-2633043"/>
            <a:ext cx="5127233" cy="6459507"/>
          </a:xfrm>
          <a:custGeom>
            <a:avLst/>
            <a:gdLst/>
            <a:ahLst/>
            <a:cxnLst/>
            <a:rect l="l" t="t" r="r" b="b"/>
            <a:pathLst>
              <a:path w="5127233" h="6459507">
                <a:moveTo>
                  <a:pt x="0" y="6459506"/>
                </a:moveTo>
                <a:lnTo>
                  <a:pt x="5127233" y="6459506"/>
                </a:lnTo>
                <a:lnTo>
                  <a:pt x="5127233" y="0"/>
                </a:lnTo>
                <a:lnTo>
                  <a:pt x="0" y="0"/>
                </a:lnTo>
                <a:lnTo>
                  <a:pt x="0" y="64595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56449">
            <a:off x="1731074" y="-751863"/>
            <a:ext cx="1833980" cy="3561126"/>
          </a:xfrm>
          <a:custGeom>
            <a:avLst/>
            <a:gdLst/>
            <a:ahLst/>
            <a:cxnLst/>
            <a:rect l="l" t="t" r="r" b="b"/>
            <a:pathLst>
              <a:path w="1833980" h="3561126">
                <a:moveTo>
                  <a:pt x="0" y="0"/>
                </a:moveTo>
                <a:lnTo>
                  <a:pt x="1833980" y="0"/>
                </a:lnTo>
                <a:lnTo>
                  <a:pt x="1833980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919272" y="5143500"/>
            <a:ext cx="2532333" cy="2953158"/>
          </a:xfrm>
          <a:custGeom>
            <a:avLst/>
            <a:gdLst/>
            <a:ahLst/>
            <a:cxnLst/>
            <a:rect l="l" t="t" r="r" b="b"/>
            <a:pathLst>
              <a:path w="2532333" h="2953158">
                <a:moveTo>
                  <a:pt x="0" y="0"/>
                </a:moveTo>
                <a:lnTo>
                  <a:pt x="2532333" y="0"/>
                </a:lnTo>
                <a:lnTo>
                  <a:pt x="2532333" y="2953158"/>
                </a:lnTo>
                <a:lnTo>
                  <a:pt x="0" y="2953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10636">
            <a:off x="-1074051" y="8547052"/>
            <a:ext cx="3304221" cy="3148021"/>
          </a:xfrm>
          <a:custGeom>
            <a:avLst/>
            <a:gdLst/>
            <a:ahLst/>
            <a:cxnLst/>
            <a:rect l="l" t="t" r="r" b="b"/>
            <a:pathLst>
              <a:path w="3304221" h="3148021">
                <a:moveTo>
                  <a:pt x="0" y="0"/>
                </a:moveTo>
                <a:lnTo>
                  <a:pt x="3304220" y="0"/>
                </a:lnTo>
                <a:lnTo>
                  <a:pt x="3304220" y="3148022"/>
                </a:lnTo>
                <a:lnTo>
                  <a:pt x="0" y="31480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026575">
            <a:off x="15854018" y="-988822"/>
            <a:ext cx="3304221" cy="3148021"/>
          </a:xfrm>
          <a:custGeom>
            <a:avLst/>
            <a:gdLst/>
            <a:ahLst/>
            <a:cxnLst/>
            <a:rect l="l" t="t" r="r" b="b"/>
            <a:pathLst>
              <a:path w="3304221" h="3148021">
                <a:moveTo>
                  <a:pt x="0" y="0"/>
                </a:moveTo>
                <a:lnTo>
                  <a:pt x="3304221" y="0"/>
                </a:lnTo>
                <a:lnTo>
                  <a:pt x="3304221" y="3148021"/>
                </a:lnTo>
                <a:lnTo>
                  <a:pt x="0" y="3148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63638" y="2869184"/>
            <a:ext cx="14769501" cy="5227474"/>
          </a:xfrm>
          <a:custGeom>
            <a:avLst/>
            <a:gdLst/>
            <a:ahLst/>
            <a:cxnLst/>
            <a:rect l="l" t="t" r="r" b="b"/>
            <a:pathLst>
              <a:path w="12105293" h="3287280">
                <a:moveTo>
                  <a:pt x="0" y="0"/>
                </a:moveTo>
                <a:lnTo>
                  <a:pt x="12105293" y="0"/>
                </a:lnTo>
                <a:lnTo>
                  <a:pt x="12105293" y="3287281"/>
                </a:lnTo>
                <a:lnTo>
                  <a:pt x="0" y="32872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286364" y="1181100"/>
            <a:ext cx="9715272" cy="105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EDA result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173274" y="6755313"/>
            <a:ext cx="1154919" cy="1100323"/>
          </a:xfrm>
          <a:custGeom>
            <a:avLst/>
            <a:gdLst/>
            <a:ahLst/>
            <a:cxnLst/>
            <a:rect l="l" t="t" r="r" b="b"/>
            <a:pathLst>
              <a:path w="1154919" h="1100323">
                <a:moveTo>
                  <a:pt x="0" y="0"/>
                </a:moveTo>
                <a:lnTo>
                  <a:pt x="1154919" y="0"/>
                </a:lnTo>
                <a:lnTo>
                  <a:pt x="1154919" y="1100322"/>
                </a:lnTo>
                <a:lnTo>
                  <a:pt x="0" y="110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59807" y="3356194"/>
            <a:ext cx="1154919" cy="1288612"/>
          </a:xfrm>
          <a:custGeom>
            <a:avLst/>
            <a:gdLst/>
            <a:ahLst/>
            <a:cxnLst/>
            <a:rect l="l" t="t" r="r" b="b"/>
            <a:pathLst>
              <a:path w="1154919" h="1288612">
                <a:moveTo>
                  <a:pt x="0" y="0"/>
                </a:moveTo>
                <a:lnTo>
                  <a:pt x="1154919" y="0"/>
                </a:lnTo>
                <a:lnTo>
                  <a:pt x="1154919" y="1288612"/>
                </a:lnTo>
                <a:lnTo>
                  <a:pt x="0" y="1288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62440" y="413844"/>
            <a:ext cx="10169818" cy="194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Customer Segments</a:t>
            </a:r>
          </a:p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Pie chart</a:t>
            </a:r>
          </a:p>
        </p:txBody>
      </p:sp>
      <p:sp>
        <p:nvSpPr>
          <p:cNvPr id="6" name="Freeform 6"/>
          <p:cNvSpPr/>
          <p:nvPr/>
        </p:nvSpPr>
        <p:spPr>
          <a:xfrm rot="1751388">
            <a:off x="-935829" y="-774598"/>
            <a:ext cx="3860617" cy="3924388"/>
          </a:xfrm>
          <a:custGeom>
            <a:avLst/>
            <a:gdLst/>
            <a:ahLst/>
            <a:cxnLst/>
            <a:rect l="l" t="t" r="r" b="b"/>
            <a:pathLst>
              <a:path w="3860617" h="3924388">
                <a:moveTo>
                  <a:pt x="0" y="0"/>
                </a:moveTo>
                <a:lnTo>
                  <a:pt x="3860618" y="0"/>
                </a:lnTo>
                <a:lnTo>
                  <a:pt x="3860618" y="3924389"/>
                </a:lnTo>
                <a:lnTo>
                  <a:pt x="0" y="39243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810636">
            <a:off x="4098343" y="477547"/>
            <a:ext cx="1157000" cy="1102305"/>
          </a:xfrm>
          <a:custGeom>
            <a:avLst/>
            <a:gdLst/>
            <a:ahLst/>
            <a:cxnLst/>
            <a:rect l="l" t="t" r="r" b="b"/>
            <a:pathLst>
              <a:path w="1157000" h="1102305">
                <a:moveTo>
                  <a:pt x="0" y="0"/>
                </a:moveTo>
                <a:lnTo>
                  <a:pt x="1156999" y="0"/>
                </a:lnTo>
                <a:lnTo>
                  <a:pt x="1156999" y="1102306"/>
                </a:lnTo>
                <a:lnTo>
                  <a:pt x="0" y="110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727740">
            <a:off x="16849257" y="1532646"/>
            <a:ext cx="1833980" cy="3561126"/>
          </a:xfrm>
          <a:custGeom>
            <a:avLst/>
            <a:gdLst/>
            <a:ahLst/>
            <a:cxnLst/>
            <a:rect l="l" t="t" r="r" b="b"/>
            <a:pathLst>
              <a:path w="1833980" h="3561126">
                <a:moveTo>
                  <a:pt x="0" y="0"/>
                </a:moveTo>
                <a:lnTo>
                  <a:pt x="1833980" y="0"/>
                </a:lnTo>
                <a:lnTo>
                  <a:pt x="1833980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53994" y="2264742"/>
            <a:ext cx="7408851" cy="7365012"/>
          </a:xfrm>
          <a:custGeom>
            <a:avLst/>
            <a:gdLst/>
            <a:ahLst/>
            <a:cxnLst/>
            <a:rect l="l" t="t" r="r" b="b"/>
            <a:pathLst>
              <a:path w="7408851" h="7365012">
                <a:moveTo>
                  <a:pt x="0" y="0"/>
                </a:moveTo>
                <a:lnTo>
                  <a:pt x="7408850" y="0"/>
                </a:lnTo>
                <a:lnTo>
                  <a:pt x="7408850" y="7365011"/>
                </a:lnTo>
                <a:lnTo>
                  <a:pt x="0" y="73650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243308">
            <a:off x="-1724364" y="6336147"/>
            <a:ext cx="4047934" cy="4114800"/>
          </a:xfrm>
          <a:custGeom>
            <a:avLst/>
            <a:gdLst/>
            <a:ahLst/>
            <a:cxnLst/>
            <a:rect l="l" t="t" r="r" b="b"/>
            <a:pathLst>
              <a:path w="4047934" h="4114800">
                <a:moveTo>
                  <a:pt x="0" y="0"/>
                </a:moveTo>
                <a:lnTo>
                  <a:pt x="4047935" y="0"/>
                </a:lnTo>
                <a:lnTo>
                  <a:pt x="40479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91972">
            <a:off x="15883337" y="556041"/>
            <a:ext cx="2751926" cy="2726909"/>
          </a:xfrm>
          <a:custGeom>
            <a:avLst/>
            <a:gdLst/>
            <a:ahLst/>
            <a:cxnLst/>
            <a:rect l="l" t="t" r="r" b="b"/>
            <a:pathLst>
              <a:path w="2751926" h="2726909">
                <a:moveTo>
                  <a:pt x="0" y="0"/>
                </a:moveTo>
                <a:lnTo>
                  <a:pt x="2751926" y="0"/>
                </a:lnTo>
                <a:lnTo>
                  <a:pt x="2751926" y="2726908"/>
                </a:lnTo>
                <a:lnTo>
                  <a:pt x="0" y="2726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852639"/>
            <a:ext cx="1154919" cy="1288612"/>
          </a:xfrm>
          <a:custGeom>
            <a:avLst/>
            <a:gdLst/>
            <a:ahLst/>
            <a:cxnLst/>
            <a:rect l="l" t="t" r="r" b="b"/>
            <a:pathLst>
              <a:path w="1154919" h="1288612">
                <a:moveTo>
                  <a:pt x="0" y="0"/>
                </a:moveTo>
                <a:lnTo>
                  <a:pt x="1154919" y="0"/>
                </a:lnTo>
                <a:lnTo>
                  <a:pt x="1154919" y="1288612"/>
                </a:lnTo>
                <a:lnTo>
                  <a:pt x="0" y="1288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48027" y="373737"/>
            <a:ext cx="1154919" cy="1288612"/>
          </a:xfrm>
          <a:custGeom>
            <a:avLst/>
            <a:gdLst/>
            <a:ahLst/>
            <a:cxnLst/>
            <a:rect l="l" t="t" r="r" b="b"/>
            <a:pathLst>
              <a:path w="1154919" h="1288612">
                <a:moveTo>
                  <a:pt x="0" y="0"/>
                </a:moveTo>
                <a:lnTo>
                  <a:pt x="1154918" y="0"/>
                </a:lnTo>
                <a:lnTo>
                  <a:pt x="1154918" y="1288613"/>
                </a:lnTo>
                <a:lnTo>
                  <a:pt x="0" y="1288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2000" y="1177337"/>
            <a:ext cx="16230600" cy="5234368"/>
          </a:xfrm>
          <a:custGeom>
            <a:avLst/>
            <a:gdLst/>
            <a:ahLst/>
            <a:cxnLst/>
            <a:rect l="l" t="t" r="r" b="b"/>
            <a:pathLst>
              <a:path w="16230600" h="5234368">
                <a:moveTo>
                  <a:pt x="0" y="0"/>
                </a:moveTo>
                <a:lnTo>
                  <a:pt x="16230600" y="0"/>
                </a:lnTo>
                <a:lnTo>
                  <a:pt x="16230600" y="5234368"/>
                </a:lnTo>
                <a:lnTo>
                  <a:pt x="0" y="52343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444419" y="118791"/>
            <a:ext cx="9715272" cy="105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 dirty="0">
                <a:solidFill>
                  <a:srgbClr val="5D3E24"/>
                </a:solidFill>
                <a:latin typeface="Bryndan Write"/>
                <a:ea typeface="Bryndan Write"/>
                <a:cs typeface="Bryndan Write"/>
                <a:sym typeface="Bryndan Write"/>
              </a:rPr>
              <a:t>Scatter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81200" y="6672883"/>
            <a:ext cx="13792200" cy="3441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Nhóm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High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tỷ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lệ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quay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lại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cao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,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khoảng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cách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ngắn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,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độ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chi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tiêu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lớn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hơn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2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nhóm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còn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lại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Nhóm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Medium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tỷ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lệ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quay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lại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trung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bình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,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nhưng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độ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chi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tiêu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so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với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nhóm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Low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không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lớn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hơn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nhiều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. </a:t>
            </a:r>
          </a:p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=&gt;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Có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thể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nâng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cao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độ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chi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tiêu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của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nhóm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Medium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này</a:t>
            </a:r>
            <a:r>
              <a:rPr lang="en-US" sz="3200" dirty="0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3200" dirty="0" err="1">
                <a:solidFill>
                  <a:srgbClr val="5D3E24"/>
                </a:solidFill>
                <a:latin typeface="อีฟดอวอิ้ง"/>
                <a:ea typeface="อีฟดอวอิ้ง"/>
                <a:cs typeface="อีฟดอวอิ้ง"/>
                <a:sym typeface="อีฟดอวอิ้ง"/>
              </a:rPr>
              <a:t>lên</a:t>
            </a:r>
            <a:endParaRPr lang="en-US" sz="3200" dirty="0">
              <a:solidFill>
                <a:srgbClr val="5D3E24"/>
              </a:solidFill>
              <a:latin typeface="อีฟดอวอิ้ง"/>
              <a:ea typeface="อีฟดอวอิ้ง"/>
              <a:cs typeface="อีฟดอวอิ้ง"/>
              <a:sym typeface="อีฟดอวอิ้ง"/>
            </a:endParaRPr>
          </a:p>
          <a:p>
            <a:pPr algn="l">
              <a:lnSpc>
                <a:spcPts val="4480"/>
              </a:lnSpc>
            </a:pPr>
            <a:endParaRPr lang="en-US" sz="3200" dirty="0">
              <a:solidFill>
                <a:srgbClr val="5D3E24"/>
              </a:solidFill>
              <a:latin typeface="อีฟดอวอิ้ง"/>
              <a:ea typeface="อีฟดอวอิ้ง"/>
              <a:cs typeface="อีฟดอวอิ้ง"/>
              <a:sym typeface="อีฟดอวอิ้ง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707</Words>
  <Application>Microsoft Office PowerPoint</Application>
  <PresentationFormat>Custom</PresentationFormat>
  <Paragraphs>95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Bryndan Write</vt:lpstr>
      <vt:lpstr>Calibri</vt:lpstr>
      <vt:lpstr>อีฟดอวอิ้ง</vt:lpstr>
      <vt:lpstr>Arial</vt:lpstr>
      <vt:lpstr>Times New Roman</vt:lpstr>
      <vt:lpstr>Quicksand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Cute Pastel Group Project Presentation</dc:title>
  <cp:lastModifiedBy>sansaki hakoto</cp:lastModifiedBy>
  <cp:revision>7</cp:revision>
  <dcterms:created xsi:type="dcterms:W3CDTF">2006-08-16T00:00:00Z</dcterms:created>
  <dcterms:modified xsi:type="dcterms:W3CDTF">2025-09-14T15:41:18Z</dcterms:modified>
  <dc:identifier>DAGf-0oTViw</dc:identifier>
</cp:coreProperties>
</file>